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62" r:id="rId2"/>
    <p:sldId id="265" r:id="rId3"/>
    <p:sldId id="287" r:id="rId4"/>
    <p:sldId id="340" r:id="rId5"/>
    <p:sldId id="380" r:id="rId6"/>
    <p:sldId id="383" r:id="rId7"/>
    <p:sldId id="382" r:id="rId8"/>
    <p:sldId id="384" r:id="rId9"/>
    <p:sldId id="385" r:id="rId10"/>
    <p:sldId id="386" r:id="rId11"/>
    <p:sldId id="389" r:id="rId12"/>
    <p:sldId id="390" r:id="rId13"/>
    <p:sldId id="391" r:id="rId14"/>
    <p:sldId id="392" r:id="rId15"/>
    <p:sldId id="398" r:id="rId16"/>
    <p:sldId id="399" r:id="rId17"/>
    <p:sldId id="401" r:id="rId18"/>
    <p:sldId id="400" r:id="rId19"/>
    <p:sldId id="402" r:id="rId20"/>
    <p:sldId id="403" r:id="rId21"/>
    <p:sldId id="406" r:id="rId22"/>
    <p:sldId id="404" r:id="rId23"/>
    <p:sldId id="405" r:id="rId24"/>
    <p:sldId id="393" r:id="rId25"/>
    <p:sldId id="394" r:id="rId26"/>
    <p:sldId id="395" r:id="rId27"/>
    <p:sldId id="396" r:id="rId28"/>
    <p:sldId id="397" r:id="rId29"/>
    <p:sldId id="407" r:id="rId30"/>
    <p:sldId id="318" r:id="rId31"/>
    <p:sldId id="309" r:id="rId32"/>
    <p:sldId id="315" r:id="rId33"/>
    <p:sldId id="325" r:id="rId34"/>
    <p:sldId id="327" r:id="rId35"/>
    <p:sldId id="330" r:id="rId36"/>
    <p:sldId id="331" r:id="rId37"/>
    <p:sldId id="333" r:id="rId38"/>
    <p:sldId id="410" r:id="rId39"/>
    <p:sldId id="334" r:id="rId40"/>
    <p:sldId id="335" r:id="rId41"/>
    <p:sldId id="411" r:id="rId42"/>
    <p:sldId id="357" r:id="rId43"/>
    <p:sldId id="358" r:id="rId44"/>
    <p:sldId id="359" r:id="rId45"/>
    <p:sldId id="366" r:id="rId46"/>
    <p:sldId id="360" r:id="rId47"/>
    <p:sldId id="370" r:id="rId48"/>
    <p:sldId id="372" r:id="rId49"/>
    <p:sldId id="373" r:id="rId50"/>
    <p:sldId id="361" r:id="rId51"/>
    <p:sldId id="369" r:id="rId52"/>
    <p:sldId id="371" r:id="rId53"/>
    <p:sldId id="362" r:id="rId54"/>
    <p:sldId id="414" r:id="rId55"/>
    <p:sldId id="413" r:id="rId56"/>
    <p:sldId id="297" r:id="rId57"/>
    <p:sldId id="28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2">
          <p15:clr>
            <a:srgbClr val="A4A3A4"/>
          </p15:clr>
        </p15:guide>
        <p15:guide id="2" orient="horz" pos="908">
          <p15:clr>
            <a:srgbClr val="A4A3A4"/>
          </p15:clr>
        </p15:guide>
        <p15:guide id="3" pos="5628">
          <p15:clr>
            <a:srgbClr val="A4A3A4"/>
          </p15:clr>
        </p15:guide>
        <p15:guide id="4"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4" d="100"/>
          <a:sy n="94" d="100"/>
        </p:scale>
        <p:origin x="240" y="58"/>
      </p:cViewPr>
      <p:guideLst>
        <p:guide orient="horz" pos="3602"/>
        <p:guide orient="horz" pos="908"/>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t>2018/1/10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t>‹#›</a:t>
            </a:fld>
            <a:endParaRPr lang="zh-CN" altLang="en-US"/>
          </a:p>
        </p:txBody>
      </p:sp>
    </p:spTree>
    <p:extLst>
      <p:ext uri="{BB962C8B-B14F-4D97-AF65-F5344CB8AC3E}">
        <p14:creationId xmlns:p14="http://schemas.microsoft.com/office/powerpoint/2010/main" val="252416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t>30</a:t>
            </a:fld>
            <a:endParaRPr lang="zh-CN" altLang="en-US"/>
          </a:p>
        </p:txBody>
      </p:sp>
    </p:spTree>
    <p:extLst>
      <p:ext uri="{BB962C8B-B14F-4D97-AF65-F5344CB8AC3E}">
        <p14:creationId xmlns:p14="http://schemas.microsoft.com/office/powerpoint/2010/main" val="2805348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t>2018/1/10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848485" y="2408555"/>
            <a:ext cx="7346315" cy="768350"/>
          </a:xfrm>
          <a:prstGeom prst="rect">
            <a:avLst/>
          </a:prstGeom>
        </p:spPr>
        <p:txBody>
          <a:bodyPr wrap="square">
            <a:spAutoFit/>
          </a:bodyPr>
          <a:lstStyle/>
          <a:p>
            <a:pPr algn="dist">
              <a:spcAft>
                <a:spcPts val="0"/>
              </a:spcAft>
            </a:pP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招聘信息管理系统</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6375"/>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                       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911860" y="1071245"/>
            <a:ext cx="9051925" cy="2922905"/>
          </a:xfrm>
          <a:prstGeom prst="rect">
            <a:avLst/>
          </a:prstGeom>
          <a:noFill/>
          <a:ln w="9525">
            <a:noFill/>
          </a:ln>
        </p:spPr>
        <p:txBody>
          <a:bodyPr wrap="square">
            <a:spAutoFit/>
          </a:bodyPr>
          <a:lstStyle/>
          <a:p>
            <a:pPr indent="0"/>
            <a:r>
              <a:rPr lang="zh-CN" altLang="en-US" sz="4000" b="1">
                <a:latin typeface="黑体" panose="02010609060101010101" charset="-122"/>
                <a:ea typeface="黑体" panose="02010609060101010101" charset="-122"/>
                <a:cs typeface="黑体" panose="02010609060101010101" charset="-122"/>
              </a:rPr>
              <a:t>操作可行性</a:t>
            </a: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目标用户为浙江大学城市学院大学学生、管理实习招聘的老师以及校外参与招聘的企业，他们均具备基本的智能手机使用经验，在经过</a:t>
            </a:r>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小时或更短时间的培训之后，可以完全掌握，而且微信小程序基于微信，所以开发成本低、周期短，远远低于传统</a:t>
            </a:r>
            <a:r>
              <a:rPr lang="en-US" altLang="zh-CN" sz="2400" b="0">
                <a:latin typeface="宋体" panose="02010600030101010101" pitchFamily="2" charset="-122"/>
                <a:ea typeface="宋体" panose="02010600030101010101" pitchFamily="2" charset="-122"/>
                <a:cs typeface="宋体" panose="02010600030101010101" pitchFamily="2" charset="-122"/>
              </a:rPr>
              <a:t>AP</a:t>
            </a:r>
            <a:r>
              <a:rPr lang="en-US" altLang="zh-CN" sz="2400" b="0">
                <a:latin typeface="Times New Roman" panose="02020603050405020304" pitchFamily="18" charset="0"/>
                <a:cs typeface="Times New Roman" panose="02020603050405020304" pitchFamily="18" charset="0"/>
              </a:rPr>
              <a:t>P</a:t>
            </a:r>
            <a:r>
              <a:rPr lang="zh-CN" altLang="en-US" sz="2400" b="0">
                <a:latin typeface="宋体" panose="02010600030101010101" pitchFamily="2" charset="-122"/>
                <a:ea typeface="宋体" panose="02010600030101010101" pitchFamily="2" charset="-122"/>
                <a:cs typeface="宋体" panose="02010600030101010101" pitchFamily="2" charset="-122"/>
              </a:rPr>
              <a:t>、用户体验佳，无需下载安装及卸载，即开即用，用完即走、依托微信，可关联公众号，营销推广更简单、更高效。</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77268" y="1355731"/>
            <a:ext cx="2339102" cy="461665"/>
          </a:xfrm>
          <a:prstGeom prst="rect">
            <a:avLst/>
          </a:prstGeom>
        </p:spPr>
        <p:txBody>
          <a:bodyPr wrap="none">
            <a:spAutoFit/>
          </a:bodyPr>
          <a:lstStyle/>
          <a:p>
            <a:r>
              <a:rPr lang="zh-CN" altLang="en-US" sz="2400" b="1" dirty="0" smtClean="0">
                <a:solidFill>
                  <a:srgbClr val="346182"/>
                </a:solidFill>
                <a:latin typeface="微软雅黑" panose="020B0503020204020204" pitchFamily="34" charset="-122"/>
                <a:ea typeface="微软雅黑" panose="020B0503020204020204" pitchFamily="34" charset="-122"/>
              </a:rPr>
              <a:t>用户类型及代表</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3636" y="2120352"/>
            <a:ext cx="9483402" cy="830997"/>
          </a:xfrm>
          <a:prstGeom prst="rect">
            <a:avLst/>
          </a:prstGeom>
          <a:noFill/>
        </p:spPr>
        <p:txBody>
          <a:bodyPr wrap="square" rtlCol="0">
            <a:spAutoFit/>
          </a:bodyPr>
          <a:lstStyle/>
          <a:p>
            <a:r>
              <a:rPr lang="zh-CN" altLang="zh-CN" sz="2400" dirty="0"/>
              <a:t>本</a:t>
            </a:r>
            <a:r>
              <a:rPr lang="zh-CN" altLang="zh-CN" sz="2400" dirty="0" smtClean="0"/>
              <a:t>软件</a:t>
            </a:r>
            <a:r>
              <a:rPr lang="zh-CN" altLang="en-US" sz="2400" dirty="0" smtClean="0"/>
              <a:t>所针对的用户类型暂时考虑的主要</a:t>
            </a:r>
            <a:r>
              <a:rPr lang="zh-CN" altLang="zh-CN" sz="2400" dirty="0" smtClean="0"/>
              <a:t>是</a:t>
            </a:r>
            <a:r>
              <a:rPr lang="zh-CN" altLang="zh-CN" sz="2400" dirty="0"/>
              <a:t>浙大城院计算分院的学生、面向该类学生招聘的企业公司以及计算分院</a:t>
            </a:r>
            <a:r>
              <a:rPr lang="zh-CN" altLang="zh-CN" sz="2400" dirty="0" smtClean="0"/>
              <a:t>老师</a:t>
            </a:r>
            <a:r>
              <a:rPr lang="zh-CN" altLang="en-US" sz="2400" dirty="0" smtClean="0"/>
              <a:t>。</a:t>
            </a:r>
            <a:endParaRPr lang="zh-CN" altLang="en-US" sz="2000" dirty="0"/>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 </a:t>
            </a:r>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1</a:t>
            </a:r>
            <a:r>
              <a:rPr lang="zh-CN" altLang="en-US" sz="2400" b="1" dirty="0">
                <a:solidFill>
                  <a:srgbClr val="346182"/>
                </a:solidFill>
                <a:latin typeface="微软雅黑" panose="020B0503020204020204" pitchFamily="34" charset="-122"/>
                <a:ea typeface="微软雅黑" panose="020B0503020204020204" pitchFamily="34" charset="-122"/>
              </a:rPr>
              <a:t>：学生</a:t>
            </a:r>
          </a:p>
        </p:txBody>
      </p:sp>
      <p:pic>
        <p:nvPicPr>
          <p:cNvPr id="3" name="图片 2" descr="微信图片1"/>
          <p:cNvPicPr>
            <a:picLocks noChangeAspect="1"/>
          </p:cNvPicPr>
          <p:nvPr/>
        </p:nvPicPr>
        <p:blipFill>
          <a:blip r:embed="rId2"/>
          <a:stretch>
            <a:fillRect/>
          </a:stretch>
        </p:blipFill>
        <p:spPr>
          <a:xfrm>
            <a:off x="361315" y="1590040"/>
            <a:ext cx="4885055" cy="3497580"/>
          </a:xfrm>
          <a:prstGeom prst="rect">
            <a:avLst/>
          </a:prstGeom>
        </p:spPr>
      </p:pic>
      <p:pic>
        <p:nvPicPr>
          <p:cNvPr id="4" name="图片 3" descr="微信图片_20171114215400"/>
          <p:cNvPicPr>
            <a:picLocks noChangeAspect="1"/>
          </p:cNvPicPr>
          <p:nvPr/>
        </p:nvPicPr>
        <p:blipFill>
          <a:blip r:embed="rId3"/>
          <a:stretch>
            <a:fillRect/>
          </a:stretch>
        </p:blipFill>
        <p:spPr>
          <a:xfrm>
            <a:off x="8734599" y="674913"/>
            <a:ext cx="3069590" cy="5461000"/>
          </a:xfrm>
          <a:prstGeom prst="rect">
            <a:avLst/>
          </a:prstGeom>
        </p:spPr>
      </p:pic>
      <p:pic>
        <p:nvPicPr>
          <p:cNvPr id="5" name="图片 4" descr="微信图片_20171114215352"/>
          <p:cNvPicPr>
            <a:picLocks noChangeAspect="1"/>
          </p:cNvPicPr>
          <p:nvPr/>
        </p:nvPicPr>
        <p:blipFill>
          <a:blip r:embed="rId4"/>
          <a:stretch>
            <a:fillRect/>
          </a:stretch>
        </p:blipFill>
        <p:spPr>
          <a:xfrm>
            <a:off x="5816600" y="817880"/>
            <a:ext cx="2808605" cy="5213985"/>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2</a:t>
            </a:r>
            <a:r>
              <a:rPr lang="zh-CN" altLang="en-US" sz="2400" b="1" dirty="0">
                <a:solidFill>
                  <a:srgbClr val="346182"/>
                </a:solidFill>
                <a:latin typeface="微软雅黑" panose="020B0503020204020204" pitchFamily="34" charset="-122"/>
                <a:ea typeface="微软雅黑" panose="020B0503020204020204" pitchFamily="34" charset="-122"/>
              </a:rPr>
              <a:t>：学工办老师</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6725" y="1034964"/>
            <a:ext cx="3047187" cy="541993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24" y="1629609"/>
            <a:ext cx="2675792" cy="475934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572" y="1181294"/>
            <a:ext cx="2927843" cy="5207658"/>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3</a:t>
            </a:r>
            <a:r>
              <a:rPr lang="zh-CN" altLang="en-US" sz="2400" b="1" dirty="0">
                <a:solidFill>
                  <a:srgbClr val="346182"/>
                </a:solidFill>
                <a:latin typeface="微软雅黑" panose="020B0503020204020204" pitchFamily="34" charset="-122"/>
                <a:ea typeface="微软雅黑" panose="020B0503020204020204" pitchFamily="34" charset="-122"/>
              </a:rPr>
              <a:t>：企业</a:t>
            </a:r>
            <a:r>
              <a:rPr lang="en-US" altLang="zh-CN" sz="2400" b="1" dirty="0">
                <a:solidFill>
                  <a:srgbClr val="346182"/>
                </a:solidFill>
                <a:latin typeface="微软雅黑" panose="020B0503020204020204" pitchFamily="34" charset="-122"/>
                <a:ea typeface="微软雅黑" panose="020B0503020204020204" pitchFamily="34" charset="-122"/>
              </a:rPr>
              <a:t>HR</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423" y="1071565"/>
            <a:ext cx="3097827" cy="5510002"/>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pic>
        <p:nvPicPr>
          <p:cNvPr id="4" name="图片 3"/>
          <p:cNvPicPr>
            <a:picLocks noChangeAspect="1"/>
          </p:cNvPicPr>
          <p:nvPr/>
        </p:nvPicPr>
        <p:blipFill>
          <a:blip r:embed="rId2"/>
          <a:stretch>
            <a:fillRect/>
          </a:stretch>
        </p:blipFill>
        <p:spPr>
          <a:xfrm>
            <a:off x="981710" y="1703705"/>
            <a:ext cx="2875915" cy="5057775"/>
          </a:xfrm>
          <a:prstGeom prst="rect">
            <a:avLst/>
          </a:prstGeom>
        </p:spPr>
      </p:pic>
      <p:pic>
        <p:nvPicPr>
          <p:cNvPr id="5" name="图片 55"/>
          <p:cNvPicPr>
            <a:picLocks noChangeAspect="1"/>
          </p:cNvPicPr>
          <p:nvPr/>
        </p:nvPicPr>
        <p:blipFill>
          <a:blip r:embed="rId3"/>
          <a:stretch>
            <a:fillRect/>
          </a:stretch>
        </p:blipFill>
        <p:spPr>
          <a:xfrm>
            <a:off x="7005320" y="1703388"/>
            <a:ext cx="2781300" cy="5006975"/>
          </a:xfrm>
          <a:prstGeom prst="rect">
            <a:avLst/>
          </a:prstGeom>
          <a:noFill/>
          <a:ln w="9525">
            <a:noFill/>
          </a:ln>
        </p:spPr>
      </p:pic>
      <p:sp>
        <p:nvSpPr>
          <p:cNvPr id="6" name="虚尾箭头 5"/>
          <p:cNvSpPr/>
          <p:nvPr/>
        </p:nvSpPr>
        <p:spPr>
          <a:xfrm>
            <a:off x="4389120" y="3594100"/>
            <a:ext cx="227838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sp>
        <p:nvSpPr>
          <p:cNvPr id="6" name="虚尾箭头 5"/>
          <p:cNvSpPr/>
          <p:nvPr/>
        </p:nvSpPr>
        <p:spPr>
          <a:xfrm>
            <a:off x="6513195" y="3463925"/>
            <a:ext cx="151257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7" name="图片 6"/>
          <p:cNvPicPr>
            <a:picLocks noChangeAspect="1"/>
          </p:cNvPicPr>
          <p:nvPr/>
        </p:nvPicPr>
        <p:blipFill>
          <a:blip r:embed="rId2"/>
          <a:stretch>
            <a:fillRect/>
          </a:stretch>
        </p:blipFill>
        <p:spPr>
          <a:xfrm>
            <a:off x="262890" y="1541145"/>
            <a:ext cx="3064510" cy="4936490"/>
          </a:xfrm>
          <a:prstGeom prst="rect">
            <a:avLst/>
          </a:prstGeom>
        </p:spPr>
      </p:pic>
      <p:pic>
        <p:nvPicPr>
          <p:cNvPr id="8" name="图片 7"/>
          <p:cNvPicPr>
            <a:picLocks noChangeAspect="1"/>
          </p:cNvPicPr>
          <p:nvPr/>
        </p:nvPicPr>
        <p:blipFill>
          <a:blip r:embed="rId3"/>
          <a:stretch>
            <a:fillRect/>
          </a:stretch>
        </p:blipFill>
        <p:spPr>
          <a:xfrm>
            <a:off x="3371215" y="1529080"/>
            <a:ext cx="3141980" cy="4959985"/>
          </a:xfrm>
          <a:prstGeom prst="rect">
            <a:avLst/>
          </a:prstGeom>
        </p:spPr>
      </p:pic>
      <p:pic>
        <p:nvPicPr>
          <p:cNvPr id="4" name="图片 47"/>
          <p:cNvPicPr>
            <a:picLocks noChangeAspect="1"/>
          </p:cNvPicPr>
          <p:nvPr/>
        </p:nvPicPr>
        <p:blipFill>
          <a:blip r:embed="rId4"/>
          <a:stretch>
            <a:fillRect/>
          </a:stretch>
        </p:blipFill>
        <p:spPr>
          <a:xfrm>
            <a:off x="8221345" y="1188085"/>
            <a:ext cx="3122930" cy="547560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3" name="文本框 2"/>
          <p:cNvSpPr txBox="1"/>
          <p:nvPr/>
        </p:nvSpPr>
        <p:spPr>
          <a:xfrm>
            <a:off x="696595" y="1590040"/>
            <a:ext cx="9624060" cy="4154170"/>
          </a:xfrm>
          <a:prstGeom prst="rect">
            <a:avLst/>
          </a:prstGeom>
          <a:noFill/>
          <a:ln w="9525">
            <a:noFill/>
          </a:ln>
        </p:spPr>
        <p:txBody>
          <a:bodyPr wrap="square">
            <a:spAutoFit/>
          </a:bodyPr>
          <a:lstStyle/>
          <a:p>
            <a:pPr indent="304800"/>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招聘信息管理系统的总目标是：在计算机网络，数据库和先进的开发平台上，利用现有的软件，配置一定的硬件，开发一个具有开放体系结构的、易扩充的、易维护的、具有良好人机交互界面的招聘信息管理系统，实现招聘信息的快速有效管理，为学校的管理层提供准确、精细、迅速的招聘信息。</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招聘信息管理系统主要分为三个模块：学生功能模块、公司功能模块、校方功能模块、登录注册模块。</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下面分析子系统功能模块：</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100" name="文本框 99"/>
          <p:cNvSpPr txBox="1"/>
          <p:nvPr/>
        </p:nvSpPr>
        <p:spPr>
          <a:xfrm>
            <a:off x="728980" y="1577975"/>
            <a:ext cx="9389110" cy="4092575"/>
          </a:xfrm>
          <a:prstGeom prst="rect">
            <a:avLst/>
          </a:prstGeom>
          <a:noFill/>
          <a:ln w="9525">
            <a:noFill/>
          </a:ln>
        </p:spPr>
        <p:txBody>
          <a:bodyPr wrap="square">
            <a:spAutoFit/>
          </a:bodyPr>
          <a:lstStyle/>
          <a:p>
            <a:pPr indent="304800"/>
            <a:r>
              <a:rPr lang="zh-CN" altLang="en-US" sz="2400" b="1">
                <a:latin typeface="黑体" panose="02010609060101010101" charset="-122"/>
                <a:ea typeface="黑体" panose="02010609060101010101" charset="-122"/>
                <a:cs typeface="黑体" panose="02010609060101010101" charset="-122"/>
              </a:rPr>
              <a:t>登录注册模块</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输入</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登录注册模块的输入主要是帐号和密码的输入以及用户类型的选择，输入数据类型为</a:t>
            </a:r>
            <a:r>
              <a:rPr lang="en-US" altLang="zh-CN" sz="2000" b="0">
                <a:latin typeface="Times New Roman" panose="02020603050405020304" pitchFamily="18" charset="0"/>
                <a:cs typeface="Times New Roman" panose="02020603050405020304" pitchFamily="18" charset="0"/>
              </a:rPr>
              <a:t>S</a:t>
            </a:r>
            <a:r>
              <a:rPr lang="en-US" altLang="zh-CN" sz="2000" b="0">
                <a:latin typeface="宋体" panose="02010600030101010101" pitchFamily="2" charset="-122"/>
                <a:ea typeface="宋体" panose="02010600030101010101" pitchFamily="2" charset="-122"/>
                <a:cs typeface="宋体" panose="02010600030101010101" pitchFamily="2" charset="-122"/>
              </a:rPr>
              <a:t>tring</a:t>
            </a:r>
            <a:r>
              <a:rPr lang="zh-CN" altLang="en-US" sz="2000" b="0">
                <a:latin typeface="宋体" panose="02010600030101010101" pitchFamily="2" charset="-122"/>
                <a:ea typeface="宋体" panose="02010600030101010101" pitchFamily="2" charset="-122"/>
                <a:cs typeface="宋体" panose="02010600030101010101" pitchFamily="2" charset="-122"/>
              </a:rPr>
              <a:t>，帐号最大长度为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位，密码最大长度为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处理</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对登录注册模块输入数据的有效性检测：</a:t>
            </a:r>
          </a:p>
          <a:p>
            <a:pPr indent="304800"/>
            <a:r>
              <a:rPr lang="zh-CN" altLang="en-US" sz="2000" b="0">
                <a:latin typeface="Times New Roman" panose="02020603050405020304" pitchFamily="18" charset="0"/>
                <a:cs typeface="Times New Roman" panose="02020603050405020304" pitchFamily="18" charset="0"/>
              </a:rPr>
              <a:t>①</a:t>
            </a:r>
            <a:r>
              <a:rPr lang="zh-CN" altLang="en-US" sz="2400" b="0">
                <a:latin typeface="宋体" panose="02010600030101010101" pitchFamily="2" charset="-122"/>
                <a:ea typeface="宋体" panose="02010600030101010101" pitchFamily="2" charset="-122"/>
                <a:cs typeface="宋体" panose="02010600030101010101" pitchFamily="2" charset="-122"/>
              </a:rPr>
              <a:t>登录帐号不存在。</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②登录密码输入错误。</a:t>
            </a:r>
          </a:p>
          <a:p>
            <a:pPr indent="304800"/>
            <a:r>
              <a:rPr lang="zh-CN" altLang="en-US" sz="2000" b="0">
                <a:latin typeface="Times New Roman" panose="02020603050405020304" pitchFamily="18" charset="0"/>
                <a:cs typeface="Times New Roman" panose="02020603050405020304" pitchFamily="18" charset="0"/>
              </a:rPr>
              <a:t>③</a:t>
            </a:r>
            <a:r>
              <a:rPr lang="zh-CN" altLang="en-US" sz="2000" b="0">
                <a:latin typeface="宋体" panose="02010600030101010101" pitchFamily="2" charset="-122"/>
                <a:ea typeface="宋体" panose="02010600030101010101" pitchFamily="2" charset="-122"/>
                <a:cs typeface="宋体" panose="02010600030101010101" pitchFamily="2" charset="-122"/>
              </a:rPr>
              <a:t>登录和注册的帐号密码输入超过最大长度。</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输出</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注册的帐号密码输出至云端服务器的数据库，存储至数据库中。登陆的帐号密码通过在数据库中查询比对来确认有效登陆还是无效登陆。</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3" name="图片 2"/>
          <p:cNvPicPr>
            <a:picLocks noChangeAspect="1"/>
          </p:cNvPicPr>
          <p:nvPr/>
        </p:nvPicPr>
        <p:blipFill>
          <a:blip r:embed="rId2"/>
          <a:stretch>
            <a:fillRect/>
          </a:stretch>
        </p:blipFill>
        <p:spPr>
          <a:xfrm>
            <a:off x="981710" y="982980"/>
            <a:ext cx="9593580" cy="5621020"/>
          </a:xfrm>
          <a:prstGeom prst="rect">
            <a:avLst/>
          </a:prstGeom>
        </p:spPr>
      </p:pic>
      <p:pic>
        <p:nvPicPr>
          <p:cNvPr id="4" name="图片 3"/>
          <p:cNvPicPr>
            <a:picLocks noChangeAspect="1"/>
          </p:cNvPicPr>
          <p:nvPr/>
        </p:nvPicPr>
        <p:blipFill>
          <a:blip r:embed="rId3"/>
          <a:stretch>
            <a:fillRect/>
          </a:stretch>
        </p:blipFill>
        <p:spPr>
          <a:xfrm>
            <a:off x="1014095" y="982345"/>
            <a:ext cx="9455785" cy="5613400"/>
          </a:xfrm>
          <a:prstGeom prst="rect">
            <a:avLst/>
          </a:prstGeom>
        </p:spPr>
      </p:pic>
      <p:pic>
        <p:nvPicPr>
          <p:cNvPr id="6" name="图片 5"/>
          <p:cNvPicPr>
            <a:picLocks noChangeAspect="1"/>
          </p:cNvPicPr>
          <p:nvPr/>
        </p:nvPicPr>
        <p:blipFill>
          <a:blip r:embed="rId4"/>
          <a:stretch>
            <a:fillRect/>
          </a:stretch>
        </p:blipFill>
        <p:spPr>
          <a:xfrm>
            <a:off x="981075" y="998855"/>
            <a:ext cx="9594850" cy="559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5144055" y="571507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7645682" y="559344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2775431" y="51198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20700" y="2326005"/>
            <a:ext cx="5801360" cy="521970"/>
            <a:chOff x="2929753" y="1756083"/>
            <a:chExt cx="6332495" cy="52195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1950"/>
              <a:chOff x="2929753" y="1794183"/>
              <a:chExt cx="590550" cy="52195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531495" y="3143885"/>
            <a:ext cx="5680710" cy="521970"/>
            <a:chOff x="2929753" y="1756083"/>
            <a:chExt cx="6340587" cy="52195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1950"/>
              <a:chOff x="2929753" y="1794183"/>
              <a:chExt cx="590550" cy="52195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520700" y="3951605"/>
            <a:ext cx="5739765" cy="521970"/>
            <a:chOff x="2929753" y="1756083"/>
            <a:chExt cx="6332495" cy="52195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1950"/>
              <a:chOff x="2929753" y="1794183"/>
              <a:chExt cx="590550" cy="52195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063830" y="2388832"/>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0" name="矩形 19"/>
          <p:cNvSpPr/>
          <p:nvPr/>
        </p:nvSpPr>
        <p:spPr>
          <a:xfrm>
            <a:off x="1856898" y="3022614"/>
            <a:ext cx="19792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可行性分析</a:t>
            </a:r>
          </a:p>
        </p:txBody>
      </p:sp>
      <p:sp>
        <p:nvSpPr>
          <p:cNvPr id="96" name="矩形 95"/>
          <p:cNvSpPr/>
          <p:nvPr/>
        </p:nvSpPr>
        <p:spPr>
          <a:xfrm>
            <a:off x="2063886" y="3972885"/>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用户需求</a:t>
            </a:r>
          </a:p>
        </p:txBody>
      </p:sp>
      <p:grpSp>
        <p:nvGrpSpPr>
          <p:cNvPr id="105" name="组合 104"/>
          <p:cNvGrpSpPr/>
          <p:nvPr/>
        </p:nvGrpSpPr>
        <p:grpSpPr>
          <a:xfrm>
            <a:off x="539750" y="1537970"/>
            <a:ext cx="5822315" cy="521970"/>
            <a:chOff x="2929753" y="1756083"/>
            <a:chExt cx="6332495" cy="52195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1950"/>
              <a:chOff x="2929753" y="1794183"/>
              <a:chExt cx="590550" cy="52195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2535347" y="162819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2207886" y="4748698"/>
            <a:ext cx="20116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最终用户确认</a:t>
            </a:r>
          </a:p>
        </p:txBody>
      </p:sp>
      <p:grpSp>
        <p:nvGrpSpPr>
          <p:cNvPr id="126" name="组合 125"/>
          <p:cNvGrpSpPr/>
          <p:nvPr/>
        </p:nvGrpSpPr>
        <p:grpSpPr>
          <a:xfrm>
            <a:off x="510540" y="4748530"/>
            <a:ext cx="5805805" cy="521970"/>
            <a:chOff x="2929753" y="1756083"/>
            <a:chExt cx="6332495" cy="52195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1950"/>
              <a:chOff x="2929753" y="1794183"/>
              <a:chExt cx="590550" cy="52195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2145427" y="1600797"/>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7" name="矩形 6"/>
          <p:cNvSpPr/>
          <p:nvPr/>
        </p:nvSpPr>
        <p:spPr>
          <a:xfrm>
            <a:off x="2145656" y="5581183"/>
            <a:ext cx="23164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总体、详细设计</a:t>
            </a:r>
          </a:p>
        </p:txBody>
      </p:sp>
      <p:grpSp>
        <p:nvGrpSpPr>
          <p:cNvPr id="8" name="组合 7"/>
          <p:cNvGrpSpPr/>
          <p:nvPr/>
        </p:nvGrpSpPr>
        <p:grpSpPr>
          <a:xfrm>
            <a:off x="515620" y="5549265"/>
            <a:ext cx="5779770" cy="521970"/>
            <a:chOff x="2929753" y="1756083"/>
            <a:chExt cx="6332495" cy="521970"/>
          </a:xfrm>
        </p:grpSpPr>
        <p:cxnSp>
          <p:nvCxnSpPr>
            <p:cNvPr id="9" name="直接连接符 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929753" y="1756083"/>
              <a:ext cx="590550" cy="521970"/>
              <a:chOff x="2929753" y="1794183"/>
              <a:chExt cx="590550" cy="521970"/>
            </a:xfrm>
          </p:grpSpPr>
          <p:sp>
            <p:nvSpPr>
              <p:cNvPr id="11" name="平行四边形 1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2" name="文本框 11"/>
              <p:cNvSpPr txBox="1"/>
              <p:nvPr/>
            </p:nvSpPr>
            <p:spPr>
              <a:xfrm>
                <a:off x="2934922" y="1794183"/>
                <a:ext cx="580212" cy="52197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5" name="任意多边形 4"/>
          <p:cNvSpPr/>
          <p:nvPr/>
        </p:nvSpPr>
        <p:spPr>
          <a:xfrm flipH="1" flipV="1">
            <a:off x="7757641" y="509129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502910" y="2297430"/>
            <a:ext cx="5801360" cy="521970"/>
            <a:chOff x="2929753" y="1756083"/>
            <a:chExt cx="6332495" cy="521950"/>
          </a:xfrm>
        </p:grpSpPr>
        <p:cxnSp>
          <p:nvCxnSpPr>
            <p:cNvPr id="17" name="直接连接符 1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929753" y="1756083"/>
              <a:ext cx="590550" cy="521950"/>
              <a:chOff x="2929753" y="1794183"/>
              <a:chExt cx="590550" cy="521950"/>
            </a:xfrm>
          </p:grpSpPr>
          <p:sp>
            <p:nvSpPr>
              <p:cNvPr id="21" name="平行四边形 2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2" name="文本框 2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8</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5513705" y="3115310"/>
            <a:ext cx="5680710" cy="521970"/>
            <a:chOff x="2929753" y="1756083"/>
            <a:chExt cx="6340587" cy="521950"/>
          </a:xfrm>
        </p:grpSpPr>
        <p:cxnSp>
          <p:nvCxnSpPr>
            <p:cNvPr id="24" name="直接连接符 23"/>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929753" y="1756083"/>
              <a:ext cx="590550" cy="521950"/>
              <a:chOff x="2929753" y="1794183"/>
              <a:chExt cx="590550" cy="521950"/>
            </a:xfrm>
          </p:grpSpPr>
          <p:sp>
            <p:nvSpPr>
              <p:cNvPr id="26" name="平行四边形 2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7" name="文本框 26"/>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5502910" y="3923030"/>
            <a:ext cx="5739765" cy="521970"/>
            <a:chOff x="2929753" y="1756083"/>
            <a:chExt cx="6332495" cy="521950"/>
          </a:xfrm>
        </p:grpSpPr>
        <p:cxnSp>
          <p:nvCxnSpPr>
            <p:cNvPr id="29" name="直接连接符 2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929753" y="1756083"/>
              <a:ext cx="590550" cy="521950"/>
              <a:chOff x="2929753" y="1794183"/>
              <a:chExt cx="590550" cy="521950"/>
            </a:xfrm>
          </p:grpSpPr>
          <p:sp>
            <p:nvSpPr>
              <p:cNvPr id="31" name="平行四边形 3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32" name="文本框 3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X</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33" name="矩形 32"/>
          <p:cNvSpPr/>
          <p:nvPr/>
        </p:nvSpPr>
        <p:spPr>
          <a:xfrm>
            <a:off x="7046040" y="2360257"/>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成果展示</a:t>
            </a:r>
          </a:p>
        </p:txBody>
      </p:sp>
      <p:sp>
        <p:nvSpPr>
          <p:cNvPr id="34" name="矩形 33"/>
          <p:cNvSpPr/>
          <p:nvPr/>
        </p:nvSpPr>
        <p:spPr>
          <a:xfrm>
            <a:off x="6913403" y="2992134"/>
            <a:ext cx="16744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项目总结</a:t>
            </a:r>
          </a:p>
        </p:txBody>
      </p:sp>
      <p:sp>
        <p:nvSpPr>
          <p:cNvPr id="35" name="矩形 34"/>
          <p:cNvSpPr/>
          <p:nvPr/>
        </p:nvSpPr>
        <p:spPr>
          <a:xfrm>
            <a:off x="7046096" y="3944310"/>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smtClean="0">
                <a:solidFill>
                  <a:srgbClr val="346182"/>
                </a:solidFill>
                <a:latin typeface="微软雅黑" panose="020B0503020204020204" pitchFamily="34" charset="-122"/>
                <a:ea typeface="微软雅黑" panose="020B0503020204020204" pitchFamily="34" charset="-122"/>
                <a:sym typeface="+mn-ea"/>
              </a:rPr>
              <a:t>小组总评</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5521960" y="1509395"/>
            <a:ext cx="5822315" cy="521970"/>
            <a:chOff x="2929753" y="1756083"/>
            <a:chExt cx="6332495" cy="521950"/>
          </a:xfrm>
        </p:grpSpPr>
        <p:cxnSp>
          <p:nvCxnSpPr>
            <p:cNvPr id="37" name="直接连接符 3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929753" y="1756083"/>
              <a:ext cx="590550" cy="521950"/>
              <a:chOff x="2929753" y="1794183"/>
              <a:chExt cx="590550" cy="521950"/>
            </a:xfrm>
          </p:grpSpPr>
          <p:sp>
            <p:nvSpPr>
              <p:cNvPr id="39" name="平行四边形 3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40" name="文本框 39"/>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1" name="矩形 40"/>
          <p:cNvSpPr/>
          <p:nvPr/>
        </p:nvSpPr>
        <p:spPr>
          <a:xfrm>
            <a:off x="7517557" y="1599617"/>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7175897" y="156841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7" grpId="0"/>
      <p:bldP spid="33" grpId="0"/>
      <p:bldP spid="34" grpId="0"/>
      <p:bldP spid="35" grpId="0"/>
      <p:bldP spid="41"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3" name="文本框 2"/>
          <p:cNvSpPr txBox="1"/>
          <p:nvPr/>
        </p:nvSpPr>
        <p:spPr>
          <a:xfrm>
            <a:off x="646430" y="1440815"/>
            <a:ext cx="10555605" cy="4707890"/>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1">
                <a:latin typeface="宋体" panose="02010600030101010101" pitchFamily="2" charset="-122"/>
                <a:ea typeface="宋体" panose="02010600030101010101" pitchFamily="2" charset="-122"/>
                <a:cs typeface="宋体" panose="02010600030101010101" pitchFamily="2" charset="-122"/>
              </a:rPr>
              <a:t>系统处理的准确性和及时性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系统处理的准确性和及时性是系统的必要性能。在系统设计和开发过程中，要充分考虑系统当前和将来可能承受的工作量，使系统的处理能力和响应时间能够满足企业对信息处理的需求。</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   2.</a:t>
            </a:r>
            <a:r>
              <a:rPr lang="zh-CN" altLang="en-US" sz="2000" b="1">
                <a:latin typeface="宋体" panose="02010600030101010101" pitchFamily="2" charset="-122"/>
                <a:ea typeface="宋体" panose="02010600030101010101" pitchFamily="2" charset="-122"/>
                <a:cs typeface="宋体" panose="02010600030101010101" pitchFamily="2" charset="-122"/>
              </a:rPr>
              <a:t>系统的开放性和系统的可扩充性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在开发过程中，应该充分考虑以后的可扩充性。例如大数据统计方面会要求更加完备的数据库，用户查询的需求也会不断的更新和完善。所有这些，都要求系统提供足够的手段进行功能的调整和扩充。而要实现这一点，应通过系统的开放性来完成，既系统应是一个开放系统，只要符合一定的规范，可以简单的加入和减少系统的模块，配置系统的硬件。通过软件的修补、替换完成系统的升级和更新换代。</a:t>
            </a:r>
          </a:p>
          <a:p>
            <a:pPr indent="304800"/>
            <a:r>
              <a:rPr lang="zh-CN" altLang="en-US" sz="2000" b="1">
                <a:latin typeface="宋体" panose="02010600030101010101" pitchFamily="2" charset="-122"/>
                <a:ea typeface="宋体" panose="02010600030101010101" pitchFamily="2" charset="-122"/>
                <a:cs typeface="宋体" panose="02010600030101010101" pitchFamily="2" charset="-122"/>
              </a:rPr>
              <a:t>3.系统的易用性和易维护性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是直接面对使用人员的，而使用人员往往对计算机并不时非常熟悉。这就要求系统能够提供良好的用户接口，易用的人机交互界面。要实现这一点，就要求系统应该尽量使用用户熟悉的术语和中文信息的界面；针对用户可能出现的使用问题，要提供足够的在线帮助，缩短用户对系统熟悉的过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100" name="文本框 99"/>
          <p:cNvSpPr txBox="1"/>
          <p:nvPr/>
        </p:nvSpPr>
        <p:spPr>
          <a:xfrm>
            <a:off x="628650" y="1440815"/>
            <a:ext cx="10308590" cy="5015865"/>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4.</a:t>
            </a:r>
            <a:r>
              <a:rPr lang="zh-CN" altLang="en-US" sz="2000" b="1">
                <a:latin typeface="宋体" panose="02010600030101010101" pitchFamily="2" charset="-122"/>
                <a:ea typeface="宋体" panose="02010600030101010101" pitchFamily="2" charset="-122"/>
                <a:cs typeface="宋体" panose="02010600030101010101" pitchFamily="2" charset="-122"/>
              </a:rPr>
              <a:t>系统的标准性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在设计开发使用过程中都要涉及到很多计算机硬件、软件。所有这些都要符合主流国际、国家和行业标准。例如在开发中使用的操作系统、网络系统、开发工具都必须符合通用标准。如规范的数据库操纵界面、作为业界标准的</a:t>
            </a:r>
            <a:r>
              <a:rPr lang="en-US" altLang="zh-CN" sz="2000" b="0">
                <a:latin typeface="Times New Roman" panose="02020603050405020304" pitchFamily="18" charset="0"/>
                <a:cs typeface="Times New Roman" panose="02020603050405020304" pitchFamily="18" charset="0"/>
              </a:rPr>
              <a:t>TCP/IP</a:t>
            </a:r>
            <a:r>
              <a:rPr lang="zh-CN" altLang="en-US" sz="2000" b="0">
                <a:latin typeface="宋体" panose="02010600030101010101" pitchFamily="2" charset="-122"/>
                <a:ea typeface="宋体" panose="02010600030101010101" pitchFamily="2" charset="-122"/>
                <a:cs typeface="宋体" panose="02010600030101010101" pitchFamily="2" charset="-122"/>
              </a:rPr>
              <a:t>网络协议及</a:t>
            </a:r>
            <a:r>
              <a:rPr lang="en-US" altLang="zh-CN" sz="2000" b="0">
                <a:latin typeface="Times New Roman" panose="02020603050405020304" pitchFamily="18" charset="0"/>
                <a:cs typeface="Times New Roman" panose="02020603050405020304" pitchFamily="18" charset="0"/>
              </a:rPr>
              <a:t>ISO9002</a:t>
            </a:r>
            <a:r>
              <a:rPr lang="zh-CN" altLang="en-US" sz="2000" b="0">
                <a:latin typeface="宋体" panose="02010600030101010101" pitchFamily="2" charset="-122"/>
                <a:ea typeface="宋体" panose="02010600030101010101" pitchFamily="2" charset="-122"/>
                <a:cs typeface="宋体" panose="02010600030101010101" pitchFamily="2" charset="-122"/>
              </a:rPr>
              <a:t>标准所要求的质量规范等；同时，在自主开发本系统时，要进行良好的设计工作，制订行之有效的软件工程规范，保证代码的易读性、可操作性和可移植性。</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5</a:t>
            </a:r>
            <a:r>
              <a:rPr lang="zh-CN" altLang="en-US" sz="2000" b="1">
                <a:latin typeface="宋体" panose="02010600030101010101" pitchFamily="2" charset="-122"/>
                <a:ea typeface="宋体" panose="02010600030101010101" pitchFamily="2" charset="-122"/>
                <a:cs typeface="宋体" panose="02010600030101010101" pitchFamily="2" charset="-122"/>
              </a:rPr>
              <a:t>．系统的先进性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目前计算系统的技术发展相当快，做为招聘信息管理系统工程，应该保证系统在下个世纪仍旧是先进的，在系统的生命周期尽量做到系统的先进，充分完成企业信息处理的要求而不至于落后。这一方面通过系统的开放性和可扩充性，不断改善系统的功能完成。另一方面，在系统设计和开发的过程中，应在考虑成本的基础上尽量采用当前主流并先进且有良好发展前途的产品。</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6</a:t>
            </a:r>
            <a:r>
              <a:rPr lang="zh-CN" altLang="en-US" sz="2000" b="1">
                <a:latin typeface="宋体" panose="02010600030101010101" pitchFamily="2" charset="-122"/>
                <a:ea typeface="宋体" panose="02010600030101010101" pitchFamily="2" charset="-122"/>
                <a:cs typeface="宋体" panose="02010600030101010101" pitchFamily="2" charset="-122"/>
              </a:rPr>
              <a:t>．系统的响应速度</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    招聘信息管理系统在日常处理中的响应速度为秒级，达到实时要求，以及时  反馈信息。在进行统计分析时，根据所需数据量的不同而从秒级到分钟级，原则是保证操作人员不会因为速度问题而影响工作效率。</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数据字典</a:t>
            </a:r>
          </a:p>
        </p:txBody>
      </p:sp>
      <p:pic>
        <p:nvPicPr>
          <p:cNvPr id="4" name="图片 3"/>
          <p:cNvPicPr>
            <a:picLocks noChangeAspect="1"/>
          </p:cNvPicPr>
          <p:nvPr/>
        </p:nvPicPr>
        <p:blipFill>
          <a:blip r:embed="rId2"/>
          <a:stretch>
            <a:fillRect/>
          </a:stretch>
        </p:blipFill>
        <p:spPr>
          <a:xfrm>
            <a:off x="5052060" y="0"/>
            <a:ext cx="4313555" cy="6020435"/>
          </a:xfrm>
          <a:prstGeom prst="rect">
            <a:avLst/>
          </a:prstGeom>
        </p:spPr>
      </p:pic>
      <p:pic>
        <p:nvPicPr>
          <p:cNvPr id="6" name="图片 5"/>
          <p:cNvPicPr>
            <a:picLocks noChangeAspect="1"/>
          </p:cNvPicPr>
          <p:nvPr/>
        </p:nvPicPr>
        <p:blipFill>
          <a:blip r:embed="rId3"/>
          <a:stretch>
            <a:fillRect/>
          </a:stretch>
        </p:blipFill>
        <p:spPr>
          <a:xfrm>
            <a:off x="5109210" y="5902325"/>
            <a:ext cx="4199255" cy="1005840"/>
          </a:xfrm>
          <a:prstGeom prst="rect">
            <a:avLst/>
          </a:prstGeom>
        </p:spPr>
      </p:pic>
      <p:pic>
        <p:nvPicPr>
          <p:cNvPr id="3" name="图片 2"/>
          <p:cNvPicPr>
            <a:picLocks noChangeAspect="1"/>
          </p:cNvPicPr>
          <p:nvPr/>
        </p:nvPicPr>
        <p:blipFill>
          <a:blip r:embed="rId4"/>
          <a:stretch>
            <a:fillRect/>
          </a:stretch>
        </p:blipFill>
        <p:spPr>
          <a:xfrm>
            <a:off x="2696845" y="982980"/>
            <a:ext cx="4490085" cy="5570855"/>
          </a:xfrm>
          <a:prstGeom prst="rect">
            <a:avLst/>
          </a:prstGeom>
        </p:spPr>
      </p:pic>
      <p:pic>
        <p:nvPicPr>
          <p:cNvPr id="7" name="图片 6"/>
          <p:cNvPicPr>
            <a:picLocks noChangeAspect="1"/>
          </p:cNvPicPr>
          <p:nvPr/>
        </p:nvPicPr>
        <p:blipFill>
          <a:blip r:embed="rId5"/>
          <a:stretch>
            <a:fillRect/>
          </a:stretch>
        </p:blipFill>
        <p:spPr>
          <a:xfrm>
            <a:off x="4044950" y="918845"/>
            <a:ext cx="4450715" cy="5213985"/>
          </a:xfrm>
          <a:prstGeom prst="rect">
            <a:avLst/>
          </a:prstGeom>
        </p:spPr>
      </p:pic>
      <p:pic>
        <p:nvPicPr>
          <p:cNvPr id="8" name="图片 7"/>
          <p:cNvPicPr>
            <a:picLocks noChangeAspect="1"/>
          </p:cNvPicPr>
          <p:nvPr/>
        </p:nvPicPr>
        <p:blipFill>
          <a:blip r:embed="rId6"/>
          <a:stretch>
            <a:fillRect/>
          </a:stretch>
        </p:blipFill>
        <p:spPr>
          <a:xfrm>
            <a:off x="3491230" y="918845"/>
            <a:ext cx="4412615" cy="5380355"/>
          </a:xfrm>
          <a:prstGeom prst="rect">
            <a:avLst/>
          </a:prstGeom>
        </p:spPr>
      </p:pic>
      <p:pic>
        <p:nvPicPr>
          <p:cNvPr id="9" name="图片 8"/>
          <p:cNvPicPr>
            <a:picLocks noChangeAspect="1"/>
          </p:cNvPicPr>
          <p:nvPr/>
        </p:nvPicPr>
        <p:blipFill>
          <a:blip r:embed="rId7"/>
          <a:stretch>
            <a:fillRect/>
          </a:stretch>
        </p:blipFill>
        <p:spPr>
          <a:xfrm>
            <a:off x="3904615" y="1439545"/>
            <a:ext cx="4382135" cy="427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6" name="图片 5"/>
          <p:cNvPicPr>
            <a:picLocks noChangeAspect="1"/>
          </p:cNvPicPr>
          <p:nvPr/>
        </p:nvPicPr>
        <p:blipFill>
          <a:blip r:embed="rId2"/>
          <a:stretch>
            <a:fillRect/>
          </a:stretch>
        </p:blipFill>
        <p:spPr>
          <a:xfrm>
            <a:off x="370205" y="982980"/>
            <a:ext cx="11396345" cy="57791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543300" y="787400"/>
            <a:ext cx="5279390" cy="6073775"/>
          </a:xfrm>
          <a:prstGeom prst="rect">
            <a:avLst/>
          </a:prstGeom>
        </p:spPr>
      </p:pic>
      <p:sp>
        <p:nvSpPr>
          <p:cNvPr id="5" name="文本框 4"/>
          <p:cNvSpPr txBox="1"/>
          <p:nvPr/>
        </p:nvSpPr>
        <p:spPr>
          <a:xfrm>
            <a:off x="350520" y="1009650"/>
            <a:ext cx="2976880" cy="1445260"/>
          </a:xfrm>
          <a:prstGeom prst="rect">
            <a:avLst/>
          </a:prstGeom>
          <a:noFill/>
        </p:spPr>
        <p:txBody>
          <a:bodyPr wrap="none" rtlCol="0">
            <a:spAutoFit/>
          </a:bodyPr>
          <a:lstStyle/>
          <a:p>
            <a:r>
              <a:rPr lang="zh-CN" altLang="en-US" sz="4400"/>
              <a:t>学工办 </a:t>
            </a:r>
          </a:p>
          <a:p>
            <a:r>
              <a:rPr lang="zh-CN" altLang="en-US" sz="4400"/>
              <a:t>张如仟老师</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1"/>
          <p:cNvPicPr>
            <a:picLocks noChangeAspect="1"/>
          </p:cNvPicPr>
          <p:nvPr/>
        </p:nvPicPr>
        <p:blipFill>
          <a:blip r:embed="rId2"/>
          <a:stretch>
            <a:fillRect/>
          </a:stretch>
        </p:blipFill>
        <p:spPr>
          <a:xfrm>
            <a:off x="370840" y="824230"/>
            <a:ext cx="3248660" cy="5937250"/>
          </a:xfrm>
          <a:prstGeom prst="rect">
            <a:avLst/>
          </a:prstGeom>
        </p:spPr>
      </p:pic>
      <p:pic>
        <p:nvPicPr>
          <p:cNvPr id="4" name="图片 3" descr="公司2"/>
          <p:cNvPicPr>
            <a:picLocks noChangeAspect="1"/>
          </p:cNvPicPr>
          <p:nvPr/>
        </p:nvPicPr>
        <p:blipFill>
          <a:blip r:embed="rId3"/>
          <a:stretch>
            <a:fillRect/>
          </a:stretch>
        </p:blipFill>
        <p:spPr>
          <a:xfrm>
            <a:off x="3832860" y="795655"/>
            <a:ext cx="3319145" cy="5904230"/>
          </a:xfrm>
          <a:prstGeom prst="rect">
            <a:avLst/>
          </a:prstGeom>
        </p:spPr>
      </p:pic>
      <p:pic>
        <p:nvPicPr>
          <p:cNvPr id="5" name="图片 4" descr="公司3"/>
          <p:cNvPicPr>
            <a:picLocks noChangeAspect="1"/>
          </p:cNvPicPr>
          <p:nvPr/>
        </p:nvPicPr>
        <p:blipFill>
          <a:blip r:embed="rId4"/>
          <a:stretch>
            <a:fillRect/>
          </a:stretch>
        </p:blipFill>
        <p:spPr>
          <a:xfrm>
            <a:off x="7776210" y="766445"/>
            <a:ext cx="3263900" cy="5933440"/>
          </a:xfrm>
          <a:prstGeom prst="rect">
            <a:avLst/>
          </a:prstGeom>
        </p:spPr>
      </p:pic>
      <p:sp>
        <p:nvSpPr>
          <p:cNvPr id="6" name="文本框 5"/>
          <p:cNvSpPr txBox="1"/>
          <p:nvPr/>
        </p:nvSpPr>
        <p:spPr>
          <a:xfrm>
            <a:off x="4925695" y="170815"/>
            <a:ext cx="1987550" cy="768350"/>
          </a:xfrm>
          <a:prstGeom prst="rect">
            <a:avLst/>
          </a:prstGeom>
          <a:noFill/>
        </p:spPr>
        <p:txBody>
          <a:bodyPr wrap="square" rtlCol="0">
            <a:spAutoFit/>
          </a:bodyPr>
          <a:lstStyle/>
          <a:p>
            <a:r>
              <a:rPr lang="zh-CN" altLang="en-US" sz="4400" b="1"/>
              <a:t>企业</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4"/>
          <p:cNvPicPr>
            <a:picLocks noChangeAspect="1"/>
          </p:cNvPicPr>
          <p:nvPr/>
        </p:nvPicPr>
        <p:blipFill>
          <a:blip r:embed="rId2"/>
          <a:stretch>
            <a:fillRect/>
          </a:stretch>
        </p:blipFill>
        <p:spPr>
          <a:xfrm>
            <a:off x="616585" y="824230"/>
            <a:ext cx="3391535" cy="6033135"/>
          </a:xfrm>
          <a:prstGeom prst="rect">
            <a:avLst/>
          </a:prstGeom>
        </p:spPr>
      </p:pic>
      <p:pic>
        <p:nvPicPr>
          <p:cNvPr id="4" name="图片 3" descr="公司5"/>
          <p:cNvPicPr>
            <a:picLocks noChangeAspect="1"/>
          </p:cNvPicPr>
          <p:nvPr/>
        </p:nvPicPr>
        <p:blipFill>
          <a:blip r:embed="rId3"/>
          <a:stretch>
            <a:fillRect/>
          </a:stretch>
        </p:blipFill>
        <p:spPr>
          <a:xfrm>
            <a:off x="4389120" y="824230"/>
            <a:ext cx="3280410" cy="583501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249930" y="795655"/>
            <a:ext cx="3444240" cy="5937885"/>
          </a:xfrm>
          <a:prstGeom prst="rect">
            <a:avLst/>
          </a:prstGeom>
        </p:spPr>
      </p:pic>
      <p:pic>
        <p:nvPicPr>
          <p:cNvPr id="6" name="图片 5"/>
          <p:cNvPicPr>
            <a:picLocks noChangeAspect="1"/>
          </p:cNvPicPr>
          <p:nvPr/>
        </p:nvPicPr>
        <p:blipFill>
          <a:blip r:embed="rId3"/>
          <a:stretch>
            <a:fillRect/>
          </a:stretch>
        </p:blipFill>
        <p:spPr>
          <a:xfrm>
            <a:off x="7462520" y="878840"/>
            <a:ext cx="3620770" cy="5828665"/>
          </a:xfrm>
          <a:prstGeom prst="rect">
            <a:avLst/>
          </a:prstGeom>
        </p:spPr>
      </p:pic>
      <p:sp>
        <p:nvSpPr>
          <p:cNvPr id="7" name="文本框 6"/>
          <p:cNvSpPr txBox="1"/>
          <p:nvPr/>
        </p:nvSpPr>
        <p:spPr>
          <a:xfrm>
            <a:off x="1061720" y="1807210"/>
            <a:ext cx="1300480" cy="768350"/>
          </a:xfrm>
          <a:prstGeom prst="rect">
            <a:avLst/>
          </a:prstGeom>
          <a:noFill/>
        </p:spPr>
        <p:txBody>
          <a:bodyPr wrap="none" rtlCol="0">
            <a:spAutoFit/>
          </a:bodyPr>
          <a:lstStyle/>
          <a:p>
            <a:r>
              <a:rPr lang="zh-CN" altLang="en-US" sz="4400"/>
              <a:t>学生</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1111885" y="1082040"/>
            <a:ext cx="1734185" cy="706755"/>
          </a:xfrm>
          <a:prstGeom prst="rect">
            <a:avLst/>
          </a:prstGeom>
          <a:noFill/>
        </p:spPr>
        <p:txBody>
          <a:bodyPr wrap="none" rtlCol="0">
            <a:spAutoFit/>
          </a:bodyPr>
          <a:lstStyle/>
          <a:p>
            <a:r>
              <a:rPr lang="en-US" altLang="zh-CN" sz="4000"/>
              <a:t>HIPO</a:t>
            </a:r>
            <a:r>
              <a:rPr lang="zh-CN" altLang="en-US" sz="4000"/>
              <a:t>图</a:t>
            </a:r>
          </a:p>
        </p:txBody>
      </p:sp>
      <p:pic>
        <p:nvPicPr>
          <p:cNvPr id="43" name="图片 42" descr="D:\project\project\层次方框图.png"/>
          <p:cNvPicPr/>
          <p:nvPr/>
        </p:nvPicPr>
        <p:blipFill>
          <a:blip r:embed="rId2">
            <a:extLst>
              <a:ext uri="{28A0092B-C50C-407E-A947-70E740481C1C}">
                <a14:useLocalDpi xmlns:a14="http://schemas.microsoft.com/office/drawing/2010/main" val="0"/>
              </a:ext>
            </a:extLst>
          </a:blip>
          <a:srcRect/>
          <a:stretch>
            <a:fillRect/>
          </a:stretch>
        </p:blipFill>
        <p:spPr bwMode="auto">
          <a:xfrm>
            <a:off x="1623668" y="1477666"/>
            <a:ext cx="9894130" cy="462503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569226" y="1035363"/>
            <a:ext cx="2214880" cy="706755"/>
          </a:xfrm>
          <a:prstGeom prst="rect">
            <a:avLst/>
          </a:prstGeom>
          <a:noFill/>
        </p:spPr>
        <p:txBody>
          <a:bodyPr wrap="none" rtlCol="0">
            <a:spAutoFit/>
          </a:bodyPr>
          <a:lstStyle/>
          <a:p>
            <a:r>
              <a:rPr lang="zh-CN" altLang="en-US" sz="4000" dirty="0"/>
              <a:t>业务流图</a:t>
            </a: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65" y="1618489"/>
            <a:ext cx="9133167" cy="52805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100" name="文本框 99"/>
          <p:cNvSpPr txBox="1"/>
          <p:nvPr/>
        </p:nvSpPr>
        <p:spPr>
          <a:xfrm>
            <a:off x="1391920" y="1181735"/>
            <a:ext cx="7244080" cy="5539105"/>
          </a:xfrm>
          <a:prstGeom prst="rect">
            <a:avLst/>
          </a:prstGeom>
          <a:noFill/>
          <a:ln w="9525">
            <a:noFill/>
          </a:ln>
        </p:spPr>
        <p:txBody>
          <a:bodyPr wrap="square">
            <a:spAutoFit/>
          </a:bodyPr>
          <a:lstStyle/>
          <a:p>
            <a:pPr indent="0" fontAlgn="auto">
              <a:lnSpc>
                <a:spcPct val="150000"/>
              </a:lnSpc>
            </a:pPr>
            <a:r>
              <a:rPr lang="zh-CN" altLang="en-US" sz="3200" b="1">
                <a:latin typeface="宋体" panose="02010600030101010101" pitchFamily="2" charset="-122"/>
                <a:ea typeface="宋体" panose="02010600030101010101" pitchFamily="2" charset="-122"/>
                <a:cs typeface="宋体" panose="02010600030101010101" pitchFamily="2" charset="-122"/>
              </a:rPr>
              <a:t>一</a:t>
            </a:r>
            <a:r>
              <a:rPr lang="en-US" altLang="zh-CN" sz="3200" b="1">
                <a:latin typeface="宋体" panose="02010600030101010101" pitchFamily="2" charset="-122"/>
                <a:ea typeface="宋体" panose="02010600030101010101" pitchFamily="2" charset="-122"/>
                <a:cs typeface="宋体" panose="02010600030101010101" pitchFamily="2" charset="-122"/>
              </a:rPr>
              <a:t>. </a:t>
            </a:r>
            <a:r>
              <a:rPr lang="zh-CN" altLang="en-US" sz="4000" b="1">
                <a:latin typeface="宋体" panose="02010600030101010101" pitchFamily="2" charset="-122"/>
                <a:ea typeface="宋体" panose="02010600030101010101" pitchFamily="2" charset="-122"/>
                <a:cs typeface="宋体" panose="02010600030101010101" pitchFamily="2" charset="-122"/>
              </a:rPr>
              <a:t>项目背景</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当前分院的实习招聘信息在官网上零星、不定期的发布，导致学生无法及时获取以及浏览招聘信息，而发展机会的流失。</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招聘单位有需求但无法了解到应届生的意愿，供求量无法平衡 。</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分院没有一个对招聘信息以及学生个人简历的投放的管理平台。</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
        <p:nvSpPr>
          <p:cNvPr id="2" name="文本框 1"/>
          <p:cNvSpPr txBox="1"/>
          <p:nvPr/>
        </p:nvSpPr>
        <p:spPr>
          <a:xfrm>
            <a:off x="1104523" y="1475715"/>
            <a:ext cx="5668539" cy="369332"/>
          </a:xfrm>
          <a:prstGeom prst="rect">
            <a:avLst/>
          </a:prstGeom>
          <a:noFill/>
        </p:spPr>
        <p:txBody>
          <a:bodyPr wrap="none" rtlCol="0">
            <a:spAutoFit/>
          </a:bodyPr>
          <a:lstStyle/>
          <a:p>
            <a:r>
              <a:rPr lang="en-US" altLang="zh-CN" dirty="0" smtClean="0"/>
              <a:t>1.</a:t>
            </a:r>
            <a:r>
              <a:rPr lang="zh-CN" altLang="en-US" dirty="0" smtClean="0"/>
              <a:t>注册登录模块：注册登录模块用于用户的登录注册。</a:t>
            </a:r>
            <a:endParaRPr lang="zh-CN" altLang="en-US" dirty="0"/>
          </a:p>
        </p:txBody>
      </p:sp>
      <p:pic>
        <p:nvPicPr>
          <p:cNvPr id="2050" name="图片 19"/>
          <p:cNvPicPr>
            <a:picLocks noChangeAspect="1" noChangeArrowheads="1"/>
          </p:cNvPicPr>
          <p:nvPr/>
        </p:nvPicPr>
        <p:blipFill>
          <a:blip r:embed="rId3">
            <a:extLst>
              <a:ext uri="{28A0092B-C50C-407E-A947-70E740481C1C}">
                <a14:useLocalDpi xmlns:a14="http://schemas.microsoft.com/office/drawing/2010/main" val="0"/>
              </a:ext>
            </a:extLst>
          </a:blip>
          <a:srcRect r="9775" b="22583"/>
          <a:stretch>
            <a:fillRect/>
          </a:stretch>
        </p:blipFill>
        <p:spPr bwMode="auto">
          <a:xfrm>
            <a:off x="5461688" y="2041250"/>
            <a:ext cx="6539328" cy="308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839" y="1946822"/>
            <a:ext cx="8929557" cy="5078313"/>
          </a:xfrm>
          <a:prstGeom prst="rect">
            <a:avLst/>
          </a:prstGeom>
          <a:noFill/>
        </p:spPr>
        <p:txBody>
          <a:bodyPr wrap="square" rtlCol="0">
            <a:spAutoFit/>
          </a:bodyPr>
          <a:lstStyle/>
          <a:p>
            <a:r>
              <a:rPr lang="zh-CN" altLang="en-US" sz="1200" dirty="0" smtClean="0"/>
              <a:t>伪码：</a:t>
            </a:r>
            <a:endParaRPr lang="en-US" altLang="zh-CN" sz="1200" dirty="0" smtClean="0"/>
          </a:p>
          <a:p>
            <a:r>
              <a:rPr lang="zh-CN" altLang="zh-CN" sz="1200" dirty="0" smtClean="0"/>
              <a:t>注册</a:t>
            </a:r>
            <a:r>
              <a:rPr lang="zh-CN" altLang="zh-CN" sz="1200" dirty="0"/>
              <a:t>登陆</a:t>
            </a:r>
            <a:r>
              <a:rPr lang="en-US" altLang="zh-CN" sz="1200" dirty="0" err="1"/>
              <a:t>seq</a:t>
            </a:r>
            <a:endParaRPr lang="zh-CN" altLang="zh-CN" sz="1200" dirty="0"/>
          </a:p>
          <a:p>
            <a:r>
              <a:rPr lang="en-US" altLang="zh-CN" sz="1200" dirty="0"/>
              <a:t>	</a:t>
            </a:r>
            <a:r>
              <a:rPr lang="zh-CN" altLang="zh-CN" sz="1200" dirty="0"/>
              <a:t>分析帐号</a:t>
            </a:r>
            <a:r>
              <a:rPr lang="en-US" altLang="zh-CN" sz="1200" dirty="0"/>
              <a:t>select </a:t>
            </a:r>
            <a:r>
              <a:rPr lang="zh-CN" altLang="zh-CN" sz="1200" dirty="0"/>
              <a:t>已有帐号</a:t>
            </a:r>
          </a:p>
          <a:p>
            <a:r>
              <a:rPr lang="zh-CN" altLang="zh-CN" sz="1200" dirty="0"/>
              <a:t>登陆</a:t>
            </a:r>
            <a:r>
              <a:rPr lang="en-US" altLang="zh-CN" sz="1200" dirty="0" err="1"/>
              <a:t>seq</a:t>
            </a:r>
            <a:endParaRPr lang="zh-CN" altLang="zh-CN" sz="1200" dirty="0"/>
          </a:p>
          <a:p>
            <a:r>
              <a:rPr lang="zh-CN" altLang="zh-CN" sz="1200" dirty="0"/>
              <a:t>输入帐号密码</a:t>
            </a:r>
          </a:p>
          <a:p>
            <a:r>
              <a:rPr lang="zh-CN" altLang="zh-CN" sz="1200" dirty="0"/>
              <a:t>处理字符串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or </a:t>
            </a:r>
            <a:r>
              <a:rPr lang="zh-CN" altLang="zh-CN" sz="1200" dirty="0"/>
              <a:t>字符串正确</a:t>
            </a:r>
          </a:p>
          <a:p>
            <a:r>
              <a:rPr lang="en-US" altLang="zh-CN" sz="1200" dirty="0"/>
              <a:t>			Login</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zh-CN" altLang="zh-CN" sz="1200" dirty="0"/>
              <a:t>登陆</a:t>
            </a:r>
            <a:r>
              <a:rPr lang="en-US" altLang="zh-CN" sz="1200" dirty="0"/>
              <a:t>end</a:t>
            </a:r>
            <a:endParaRPr lang="zh-CN" altLang="zh-CN" sz="1200" dirty="0"/>
          </a:p>
          <a:p>
            <a:r>
              <a:rPr lang="zh-CN" altLang="zh-CN" sz="1200" dirty="0"/>
              <a:t>分析帐号</a:t>
            </a:r>
            <a:r>
              <a:rPr lang="en-US" altLang="zh-CN" sz="1200" dirty="0"/>
              <a:t> or </a:t>
            </a:r>
            <a:r>
              <a:rPr lang="zh-CN" altLang="zh-CN" sz="1200" dirty="0"/>
              <a:t>还没有帐号</a:t>
            </a:r>
          </a:p>
          <a:p>
            <a:r>
              <a:rPr lang="en-US" altLang="zh-CN" sz="1200" dirty="0"/>
              <a:t>	</a:t>
            </a:r>
            <a:r>
              <a:rPr lang="zh-CN" altLang="zh-CN" sz="1200" dirty="0"/>
              <a:t>注册</a:t>
            </a:r>
            <a:r>
              <a:rPr lang="en-US" altLang="zh-CN" sz="1200" dirty="0" err="1"/>
              <a:t>seq</a:t>
            </a:r>
            <a:endParaRPr lang="zh-CN" altLang="zh-CN" sz="1200" dirty="0"/>
          </a:p>
          <a:p>
            <a:r>
              <a:rPr lang="en-US" altLang="zh-CN" sz="1200" dirty="0"/>
              <a:t>		</a:t>
            </a:r>
            <a:r>
              <a:rPr lang="zh-CN" altLang="zh-CN" sz="1200" dirty="0"/>
              <a:t>输入帐号密码以及确认密码</a:t>
            </a:r>
          </a:p>
          <a:p>
            <a:r>
              <a:rPr lang="en-US" altLang="zh-CN" sz="1200" dirty="0"/>
              <a:t>		</a:t>
            </a:r>
            <a:r>
              <a:rPr lang="zh-CN" altLang="zh-CN" sz="1200" dirty="0"/>
              <a:t>处理字符串</a:t>
            </a:r>
            <a:r>
              <a:rPr lang="en-US" altLang="zh-CN" sz="1200" dirty="0"/>
              <a:t>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select </a:t>
            </a:r>
            <a:r>
              <a:rPr lang="zh-CN" altLang="zh-CN" sz="1200" dirty="0"/>
              <a:t>字符串正确</a:t>
            </a:r>
          </a:p>
          <a:p>
            <a:r>
              <a:rPr lang="en-US" altLang="zh-CN" sz="1200" dirty="0"/>
              <a:t>				</a:t>
            </a:r>
            <a:r>
              <a:rPr lang="en-US" altLang="zh-CN" sz="1200" dirty="0" err="1"/>
              <a:t>Regist</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en-US" altLang="zh-CN" sz="1200" dirty="0"/>
              <a:t>	</a:t>
            </a:r>
            <a:r>
              <a:rPr lang="zh-CN" altLang="zh-CN" sz="1200" dirty="0"/>
              <a:t>注册</a:t>
            </a:r>
            <a:r>
              <a:rPr lang="en-US" altLang="zh-CN" sz="1200" dirty="0"/>
              <a:t>end</a:t>
            </a:r>
            <a:endParaRPr lang="zh-CN" altLang="zh-CN" sz="1200" dirty="0"/>
          </a:p>
          <a:p>
            <a:r>
              <a:rPr lang="zh-CN" altLang="zh-CN" sz="1200" dirty="0"/>
              <a:t>分析帐号</a:t>
            </a:r>
            <a:r>
              <a:rPr lang="en-US" altLang="zh-CN" sz="1200" dirty="0"/>
              <a:t>end</a:t>
            </a:r>
            <a:endParaRPr lang="zh-CN" altLang="zh-CN" sz="1200" dirty="0"/>
          </a:p>
          <a:p>
            <a:r>
              <a:rPr lang="zh-CN" altLang="zh-CN" sz="1200" dirty="0"/>
              <a:t>注册登陆</a:t>
            </a:r>
            <a:r>
              <a:rPr lang="en-US" altLang="zh-CN" sz="1200" dirty="0"/>
              <a:t>end</a:t>
            </a:r>
            <a:endParaRPr lang="zh-CN" altLang="zh-CN" sz="1200" dirty="0"/>
          </a:p>
          <a:p>
            <a:endParaRPr lang="zh-CN" altLang="en-US" sz="1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16349" y="1014057"/>
            <a:ext cx="8050988" cy="645160"/>
          </a:xfrm>
          <a:prstGeom prst="rect">
            <a:avLst/>
          </a:prstGeom>
          <a:noFill/>
        </p:spPr>
        <p:txBody>
          <a:bodyPr wrap="square" rtlCol="0">
            <a:spAutoFit/>
          </a:bodyPr>
          <a:lstStyle/>
          <a:p>
            <a:r>
              <a:rPr lang="en-US" altLang="zh-CN" dirty="0" smtClean="0"/>
              <a:t>2.</a:t>
            </a:r>
            <a:r>
              <a:rPr lang="zh-CN" altLang="en-US" dirty="0" smtClean="0"/>
              <a:t>企业功能模块：</a:t>
            </a:r>
            <a:r>
              <a:rPr lang="zh-CN" altLang="zh-CN" dirty="0"/>
              <a:t>该模块主要提供企业招聘信息、提交审核材料、活动的发布和修改、接受简历的反馈、提出对系统的反馈。</a:t>
            </a:r>
            <a:r>
              <a:rPr lang="en-US" altLang="zh-CN" dirty="0"/>
              <a:t> </a:t>
            </a:r>
            <a:endParaRPr lang="zh-CN" altLang="zh-CN" dirty="0"/>
          </a:p>
        </p:txBody>
      </p:sp>
      <p:pic>
        <p:nvPicPr>
          <p:cNvPr id="2" name="图片 -2147482582" descr="企业pdl"/>
          <p:cNvPicPr>
            <a:picLocks noChangeAspect="1"/>
          </p:cNvPicPr>
          <p:nvPr/>
        </p:nvPicPr>
        <p:blipFill>
          <a:blip r:embed="rId2"/>
          <a:stretch>
            <a:fillRect/>
          </a:stretch>
        </p:blipFill>
        <p:spPr>
          <a:xfrm>
            <a:off x="981710" y="1786255"/>
            <a:ext cx="10519410" cy="4902200"/>
          </a:xfrm>
          <a:prstGeom prst="rect">
            <a:avLst/>
          </a:prstGeom>
          <a:noFill/>
          <a:ln w="9525">
            <a:noFill/>
          </a:ln>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2</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030" y="1132159"/>
            <a:ext cx="10977685" cy="646331"/>
          </a:xfrm>
          <a:prstGeom prst="rect">
            <a:avLst/>
          </a:prstGeom>
          <a:noFill/>
        </p:spPr>
        <p:txBody>
          <a:bodyPr wrap="none" rtlCol="0">
            <a:spAutoFit/>
          </a:bodyPr>
          <a:lstStyle/>
          <a:p>
            <a:r>
              <a:rPr lang="en-US" altLang="zh-CN" dirty="0" smtClean="0"/>
              <a:t>3.</a:t>
            </a:r>
            <a:r>
              <a:rPr lang="zh-CN" altLang="en-US" dirty="0" smtClean="0"/>
              <a:t>学生模块：</a:t>
            </a:r>
            <a:r>
              <a:rPr lang="zh-CN" altLang="zh-CN" dirty="0"/>
              <a:t>该模块主要提供学生方的个人简历的填写以及投递，招聘信息的查询、对企业和系统的评价</a:t>
            </a:r>
            <a:r>
              <a:rPr lang="zh-CN" altLang="zh-CN" dirty="0" smtClean="0"/>
              <a:t>、</a:t>
            </a:r>
            <a:endParaRPr lang="en-US" altLang="zh-CN" dirty="0" smtClean="0"/>
          </a:p>
          <a:p>
            <a:r>
              <a:rPr lang="zh-CN" altLang="zh-CN" dirty="0" smtClean="0"/>
              <a:t>实习</a:t>
            </a:r>
            <a:r>
              <a:rPr lang="zh-CN" altLang="zh-CN" dirty="0"/>
              <a:t>日记和三方协议的上传。</a:t>
            </a:r>
            <a:endParaRPr lang="zh-CN" altLang="en-US" dirty="0"/>
          </a:p>
        </p:txBody>
      </p:sp>
      <p:pic>
        <p:nvPicPr>
          <p:cNvPr id="409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72" y="1680240"/>
            <a:ext cx="8475611" cy="52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9390" y="966790"/>
            <a:ext cx="3669920" cy="4615815"/>
          </a:xfrm>
          <a:prstGeom prst="rect">
            <a:avLst/>
          </a:prstGeom>
          <a:noFill/>
        </p:spPr>
        <p:txBody>
          <a:bodyPr wrap="square" rtlCol="0">
            <a:spAutoFit/>
          </a:bodyPr>
          <a:lstStyle/>
          <a:p>
            <a:r>
              <a:rPr lang="zh-CN" altLang="zh-CN" sz="1600" dirty="0"/>
              <a:t> </a:t>
            </a:r>
            <a:r>
              <a:rPr altLang="zh-CN" sz="1600"/>
              <a:t> </a:t>
            </a:r>
            <a:r>
              <a:rPr altLang="zh-CN" sz="1400"/>
              <a:t>Procedure 个人简历的填写及上传 is </a:t>
            </a:r>
          </a:p>
          <a:p>
            <a:r>
              <a:rPr altLang="zh-CN" sz="1400"/>
              <a:t>点击个人简历按钮</a:t>
            </a:r>
          </a:p>
          <a:p>
            <a:r>
              <a:rPr altLang="zh-CN" sz="1400"/>
              <a:t>begin 填写个人简历及上传</a:t>
            </a:r>
          </a:p>
          <a:p>
            <a:r>
              <a:rPr altLang="zh-CN" sz="1400"/>
              <a:t>if(未超过字数限制） then</a:t>
            </a:r>
          </a:p>
          <a:p>
            <a:r>
              <a:rPr altLang="zh-CN" sz="1400"/>
              <a:t>点击上传</a:t>
            </a:r>
          </a:p>
          <a:p>
            <a:r>
              <a:rPr altLang="zh-CN" sz="1400"/>
              <a:t>弹出上传成功的提示框</a:t>
            </a:r>
          </a:p>
          <a:p>
            <a:r>
              <a:rPr altLang="zh-CN" sz="1400"/>
              <a:t>else</a:t>
            </a:r>
          </a:p>
          <a:p>
            <a:r>
              <a:rPr altLang="zh-CN" sz="1400"/>
              <a:t>点击上传</a:t>
            </a:r>
          </a:p>
          <a:p>
            <a:r>
              <a:rPr altLang="zh-CN" sz="1400"/>
              <a:t>弹出上传失败的提示框</a:t>
            </a:r>
          </a:p>
          <a:p>
            <a:r>
              <a:rPr altLang="zh-CN" sz="1400"/>
              <a:t>end if</a:t>
            </a:r>
          </a:p>
          <a:p>
            <a:r>
              <a:rPr altLang="zh-CN" sz="1400"/>
              <a:t>end 填写个人简历及上传</a:t>
            </a:r>
          </a:p>
          <a:p>
            <a:r>
              <a:rPr altLang="zh-CN" sz="1400"/>
              <a:t>end 个人简历的填写及上传</a:t>
            </a:r>
          </a:p>
          <a:p>
            <a:endParaRPr altLang="zh-CN" sz="1200"/>
          </a:p>
          <a:p>
            <a:r>
              <a:rPr altLang="zh-CN" sz="1400"/>
              <a:t>Procedure 查询招聘信息 is</a:t>
            </a:r>
          </a:p>
          <a:p>
            <a:r>
              <a:rPr altLang="zh-CN" sz="1400"/>
              <a:t>点击招聘信息查询按钮</a:t>
            </a:r>
          </a:p>
          <a:p>
            <a:r>
              <a:rPr altLang="zh-CN" sz="1400"/>
              <a:t>begin 输入关键字</a:t>
            </a:r>
          </a:p>
          <a:p>
            <a:r>
              <a:rPr altLang="zh-CN" sz="1400"/>
              <a:t>loop while 超过字数限定</a:t>
            </a:r>
          </a:p>
          <a:p>
            <a:r>
              <a:rPr altLang="zh-CN" sz="1400"/>
              <a:t>弹出“您输入的关键字已超过字数限制"提示框</a:t>
            </a:r>
          </a:p>
          <a:p>
            <a:r>
              <a:rPr altLang="zh-CN" sz="1400"/>
              <a:t>重新输入关键字</a:t>
            </a:r>
          </a:p>
          <a:p>
            <a:endParaRPr lang="zh-CN" altLang="zh-CN" sz="1400" dirty="0"/>
          </a:p>
        </p:txBody>
      </p:sp>
      <p:sp>
        <p:nvSpPr>
          <p:cNvPr id="3" name="文本框 2"/>
          <p:cNvSpPr txBox="1"/>
          <p:nvPr/>
        </p:nvSpPr>
        <p:spPr>
          <a:xfrm>
            <a:off x="3644265" y="967105"/>
            <a:ext cx="2566035" cy="5046345"/>
          </a:xfrm>
          <a:prstGeom prst="rect">
            <a:avLst/>
          </a:prstGeom>
          <a:noFill/>
        </p:spPr>
        <p:txBody>
          <a:bodyPr wrap="none" rtlCol="0">
            <a:spAutoFit/>
          </a:bodyPr>
          <a:lstStyle/>
          <a:p>
            <a:pPr algn="l"/>
            <a:r>
              <a:rPr altLang="zh-CN" sz="1400">
                <a:sym typeface="+mn-ea"/>
              </a:rPr>
              <a:t>end loop</a:t>
            </a:r>
          </a:p>
          <a:p>
            <a:pPr algn="l"/>
            <a:r>
              <a:rPr altLang="zh-CN" sz="1400">
                <a:sym typeface="+mn-ea"/>
              </a:rPr>
              <a:t>end 输入关键字</a:t>
            </a:r>
          </a:p>
          <a:p>
            <a:pPr algn="l"/>
            <a:r>
              <a:rPr altLang="zh-CN" sz="1400">
                <a:sym typeface="+mn-ea"/>
              </a:rPr>
              <a:t>点击查询按钮</a:t>
            </a:r>
          </a:p>
          <a:p>
            <a:pPr algn="l"/>
            <a:r>
              <a:rPr altLang="zh-CN" sz="1400">
                <a:sym typeface="+mn-ea"/>
              </a:rPr>
              <a:t>得到数据库返回的数据</a:t>
            </a:r>
          </a:p>
          <a:p>
            <a:pPr algn="l"/>
            <a:r>
              <a:rPr altLang="zh-CN" sz="1400">
                <a:sym typeface="+mn-ea"/>
              </a:rPr>
              <a:t>将查询结果写在当前界面中</a:t>
            </a:r>
          </a:p>
          <a:p>
            <a:pPr algn="l"/>
            <a:r>
              <a:rPr altLang="zh-CN" sz="1400">
                <a:sym typeface="+mn-ea"/>
              </a:rPr>
              <a:t>end  查询招聘信息</a:t>
            </a:r>
          </a:p>
          <a:p>
            <a:pPr algn="l"/>
            <a:r>
              <a:rPr altLang="zh-CN" sz="1400">
                <a:sym typeface="+mn-ea"/>
              </a:rPr>
              <a:t> </a:t>
            </a:r>
          </a:p>
          <a:p>
            <a:pPr algn="l"/>
            <a:r>
              <a:rPr altLang="zh-CN" sz="1400">
                <a:sym typeface="+mn-ea"/>
              </a:rPr>
              <a:t>Procedure 实习日记填写及上传</a:t>
            </a:r>
          </a:p>
          <a:p>
            <a:pPr algn="l"/>
            <a:r>
              <a:rPr altLang="zh-CN" sz="1400">
                <a:sym typeface="+mn-ea"/>
              </a:rPr>
              <a:t>点击实习日记上传按钮</a:t>
            </a:r>
          </a:p>
          <a:p>
            <a:pPr algn="l"/>
            <a:r>
              <a:rPr altLang="zh-CN" sz="1400">
                <a:sym typeface="+mn-ea"/>
              </a:rPr>
              <a:t>begin 填写实习日记及上传</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if</a:t>
            </a:r>
          </a:p>
          <a:p>
            <a:pPr algn="l"/>
            <a:r>
              <a:rPr altLang="zh-CN" sz="1400">
                <a:sym typeface="+mn-ea"/>
              </a:rPr>
              <a:t>end 填写实习日记及上传</a:t>
            </a:r>
          </a:p>
          <a:p>
            <a:pPr algn="l"/>
            <a:r>
              <a:rPr altLang="zh-CN" sz="1600">
                <a:sym typeface="+mn-ea"/>
              </a:rPr>
              <a:t>end 实习日记填写及上传</a:t>
            </a:r>
          </a:p>
          <a:p>
            <a:pPr algn="l"/>
            <a:endParaRPr altLang="zh-CN"/>
          </a:p>
          <a:p>
            <a:pPr algn="l"/>
            <a:endParaRPr lang="zh-CN" altLang="zh-CN" dirty="0"/>
          </a:p>
          <a:p>
            <a:endParaRPr lang="zh-CN" altLang="en-US"/>
          </a:p>
        </p:txBody>
      </p:sp>
      <p:sp>
        <p:nvSpPr>
          <p:cNvPr id="4" name="文本框 3"/>
          <p:cNvSpPr txBox="1"/>
          <p:nvPr/>
        </p:nvSpPr>
        <p:spPr>
          <a:xfrm>
            <a:off x="6343015" y="666115"/>
            <a:ext cx="3887470" cy="6092825"/>
          </a:xfrm>
          <a:prstGeom prst="rect">
            <a:avLst/>
          </a:prstGeom>
          <a:noFill/>
        </p:spPr>
        <p:txBody>
          <a:bodyPr wrap="none" rtlCol="0">
            <a:spAutoFit/>
          </a:bodyPr>
          <a:lstStyle/>
          <a:p>
            <a:pPr algn="l"/>
            <a:r>
              <a:rPr altLang="zh-CN" sz="1400">
                <a:sym typeface="+mn-ea"/>
              </a:rPr>
              <a:t>Procedure 三方协议的填写及上传</a:t>
            </a:r>
          </a:p>
          <a:p>
            <a:pPr algn="l"/>
            <a:r>
              <a:rPr altLang="zh-CN" sz="1400">
                <a:sym typeface="+mn-ea"/>
              </a:rPr>
              <a:t>点击简历按钮</a:t>
            </a:r>
          </a:p>
          <a:p>
            <a:pPr algn="l"/>
            <a:r>
              <a:rPr altLang="zh-CN" sz="1400">
                <a:sym typeface="+mn-ea"/>
              </a:rPr>
              <a:t>点击三方上传</a:t>
            </a:r>
          </a:p>
          <a:p>
            <a:pPr algn="l"/>
            <a:r>
              <a:rPr altLang="zh-CN" sz="1400">
                <a:sym typeface="+mn-ea"/>
              </a:rPr>
              <a:t>弹出三方协议上传界面</a:t>
            </a:r>
          </a:p>
          <a:p>
            <a:pPr algn="l"/>
            <a:r>
              <a:rPr altLang="zh-CN" sz="1400">
                <a:sym typeface="+mn-ea"/>
              </a:rPr>
              <a:t>begin 选择三方协议文件的路径</a:t>
            </a:r>
          </a:p>
          <a:p>
            <a:pPr algn="l"/>
            <a:r>
              <a:rPr altLang="zh-CN" sz="1400">
                <a:sym typeface="+mn-ea"/>
              </a:rPr>
              <a:t>if 路径错误 then </a:t>
            </a:r>
          </a:p>
          <a:p>
            <a:pPr algn="l"/>
            <a:r>
              <a:rPr altLang="zh-CN" sz="1400">
                <a:sym typeface="+mn-ea"/>
              </a:rPr>
              <a:t>弹出“您输入的路径错误，请重新输入”的提示框</a:t>
            </a:r>
          </a:p>
          <a:p>
            <a:pPr algn="l"/>
            <a:r>
              <a:rPr altLang="zh-CN" sz="1400">
                <a:sym typeface="+mn-ea"/>
              </a:rPr>
              <a:t>else</a:t>
            </a:r>
          </a:p>
          <a:p>
            <a:pPr algn="l"/>
            <a:r>
              <a:rPr altLang="zh-CN" sz="1400">
                <a:sym typeface="+mn-ea"/>
              </a:rPr>
              <a:t>end if</a:t>
            </a:r>
          </a:p>
          <a:p>
            <a:pPr algn="l"/>
            <a:r>
              <a:rPr altLang="zh-CN" sz="1400">
                <a:sym typeface="+mn-ea"/>
              </a:rPr>
              <a:t>end 选择三方协议文件的路径</a:t>
            </a:r>
          </a:p>
          <a:p>
            <a:pPr algn="l"/>
            <a:r>
              <a:rPr altLang="zh-CN" sz="1400">
                <a:sym typeface="+mn-ea"/>
              </a:rPr>
              <a:t>点击上传</a:t>
            </a:r>
          </a:p>
          <a:p>
            <a:pPr algn="l"/>
            <a:r>
              <a:rPr altLang="zh-CN" sz="1400">
                <a:sym typeface="+mn-ea"/>
              </a:rPr>
              <a:t>弹出上传成功的提示框</a:t>
            </a:r>
          </a:p>
          <a:p>
            <a:pPr algn="l"/>
            <a:r>
              <a:rPr altLang="zh-CN" sz="1400">
                <a:sym typeface="+mn-ea"/>
              </a:rPr>
              <a:t>end 三方日记的填写及上传</a:t>
            </a:r>
          </a:p>
          <a:p>
            <a:pPr algn="l"/>
            <a:endParaRPr altLang="zh-CN" sz="1200">
              <a:sym typeface="+mn-ea"/>
            </a:endParaRPr>
          </a:p>
          <a:p>
            <a:pPr algn="l"/>
            <a:r>
              <a:rPr altLang="zh-CN" sz="1400">
                <a:sym typeface="+mn-ea"/>
              </a:rPr>
              <a:t>Procedure 对企业的留言</a:t>
            </a:r>
          </a:p>
          <a:p>
            <a:pPr algn="l"/>
            <a:r>
              <a:rPr altLang="zh-CN" sz="1400">
                <a:sym typeface="+mn-ea"/>
              </a:rPr>
              <a:t>点击评价企业</a:t>
            </a:r>
          </a:p>
          <a:p>
            <a:pPr algn="l"/>
            <a:r>
              <a:rPr altLang="zh-CN" sz="1400">
                <a:sym typeface="+mn-ea"/>
              </a:rPr>
              <a:t>根据下拉框选择企业</a:t>
            </a:r>
          </a:p>
          <a:p>
            <a:pPr algn="l"/>
            <a:r>
              <a:rPr altLang="zh-CN" sz="1400">
                <a:sym typeface="+mn-ea"/>
              </a:rPr>
              <a:t>begin 填写评价</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填写评价</a:t>
            </a:r>
          </a:p>
          <a:p>
            <a:pPr algn="l"/>
            <a:r>
              <a:rPr altLang="zh-CN" sz="1400">
                <a:sym typeface="+mn-ea"/>
              </a:rPr>
              <a:t>end  对企业的留言</a:t>
            </a:r>
          </a:p>
          <a:p>
            <a:pPr algn="l"/>
            <a:endParaRPr altLang="zh-CN" sz="1200">
              <a:sym typeface="+mn-ea"/>
            </a:endParaRPr>
          </a:p>
          <a:p>
            <a:pPr algn="l"/>
            <a:endParaRPr lang="en-US" altLang="zh-CN" sz="1600" dirty="0">
              <a:sym typeface="+mn-ea"/>
            </a:endParaRPr>
          </a:p>
        </p:txBody>
      </p:sp>
      <p:sp>
        <p:nvSpPr>
          <p:cNvPr id="6" name="文本框 5"/>
          <p:cNvSpPr txBox="1"/>
          <p:nvPr/>
        </p:nvSpPr>
        <p:spPr>
          <a:xfrm>
            <a:off x="9357360" y="2868930"/>
            <a:ext cx="2561590" cy="3415030"/>
          </a:xfrm>
          <a:prstGeom prst="rect">
            <a:avLst/>
          </a:prstGeom>
          <a:noFill/>
        </p:spPr>
        <p:txBody>
          <a:bodyPr wrap="none" rtlCol="0">
            <a:spAutoFit/>
          </a:bodyPr>
          <a:lstStyle/>
          <a:p>
            <a:pPr algn="l"/>
            <a:r>
              <a:rPr altLang="zh-CN">
                <a:sym typeface="+mn-ea"/>
              </a:rPr>
              <a:t>Procedure 对</a:t>
            </a:r>
            <a:r>
              <a:rPr lang="zh-CN">
                <a:sym typeface="+mn-ea"/>
              </a:rPr>
              <a:t>公司</a:t>
            </a:r>
            <a:r>
              <a:rPr altLang="zh-CN">
                <a:sym typeface="+mn-ea"/>
              </a:rPr>
              <a:t>的评价</a:t>
            </a:r>
          </a:p>
          <a:p>
            <a:pPr algn="l"/>
            <a:r>
              <a:rPr altLang="zh-CN">
                <a:sym typeface="+mn-ea"/>
              </a:rPr>
              <a:t>点击反馈建议按钮</a:t>
            </a:r>
          </a:p>
          <a:p>
            <a:pPr algn="l"/>
            <a:r>
              <a:rPr altLang="zh-CN">
                <a:sym typeface="+mn-ea"/>
              </a:rPr>
              <a:t>点击关于我们</a:t>
            </a:r>
          </a:p>
          <a:p>
            <a:pPr algn="l"/>
            <a:r>
              <a:rPr altLang="zh-CN">
                <a:sym typeface="+mn-ea"/>
              </a:rPr>
              <a:t>begin 填写评价</a:t>
            </a:r>
          </a:p>
          <a:p>
            <a:pPr algn="l"/>
            <a:r>
              <a:rPr altLang="zh-CN">
                <a:sym typeface="+mn-ea"/>
              </a:rPr>
              <a:t>if 超过字数限制  then</a:t>
            </a:r>
          </a:p>
          <a:p>
            <a:pPr algn="l"/>
            <a:r>
              <a:rPr altLang="zh-CN">
                <a:sym typeface="+mn-ea"/>
              </a:rPr>
              <a:t>点击上传</a:t>
            </a:r>
          </a:p>
          <a:p>
            <a:pPr algn="l"/>
            <a:r>
              <a:rPr altLang="zh-CN">
                <a:sym typeface="+mn-ea"/>
              </a:rPr>
              <a:t>弹出上传失败的提示框</a:t>
            </a:r>
          </a:p>
          <a:p>
            <a:pPr algn="l"/>
            <a:r>
              <a:rPr altLang="zh-CN">
                <a:sym typeface="+mn-ea"/>
              </a:rPr>
              <a:t>else</a:t>
            </a:r>
          </a:p>
          <a:p>
            <a:pPr algn="l"/>
            <a:r>
              <a:rPr altLang="zh-CN">
                <a:sym typeface="+mn-ea"/>
              </a:rPr>
              <a:t>点击上传</a:t>
            </a:r>
          </a:p>
          <a:p>
            <a:pPr algn="l"/>
            <a:r>
              <a:rPr altLang="zh-CN">
                <a:sym typeface="+mn-ea"/>
              </a:rPr>
              <a:t>end 填写评价</a:t>
            </a:r>
          </a:p>
          <a:p>
            <a:pPr algn="l"/>
            <a:r>
              <a:rPr altLang="zh-CN">
                <a:sym typeface="+mn-ea"/>
              </a:rPr>
              <a:t>end 对</a:t>
            </a:r>
            <a:r>
              <a:rPr lang="zh-CN">
                <a:sym typeface="+mn-ea"/>
              </a:rPr>
              <a:t>公司</a:t>
            </a:r>
            <a:r>
              <a:rPr altLang="zh-CN">
                <a:sym typeface="+mn-ea"/>
              </a:rPr>
              <a:t>的评价</a:t>
            </a:r>
            <a:r>
              <a:rPr lang="en-US" altLang="zh-CN" dirty="0">
                <a:sym typeface="+mn-ea"/>
              </a:rPr>
              <a:t> </a:t>
            </a:r>
          </a:p>
          <a:p>
            <a:endParaRPr lang="zh-CN" altLang="en-US"/>
          </a:p>
        </p:txBody>
      </p:sp>
      <p:sp>
        <p:nvSpPr>
          <p:cNvPr id="7" name="平行四边形 6"/>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9" name="矩形 8"/>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15697" y="973999"/>
            <a:ext cx="6303329" cy="369332"/>
          </a:xfrm>
          <a:prstGeom prst="rect">
            <a:avLst/>
          </a:prstGeom>
          <a:noFill/>
        </p:spPr>
        <p:txBody>
          <a:bodyPr wrap="none" rtlCol="0">
            <a:spAutoFit/>
          </a:bodyPr>
          <a:lstStyle/>
          <a:p>
            <a:r>
              <a:rPr lang="en-US" altLang="zh-CN" dirty="0" smtClean="0"/>
              <a:t>4.</a:t>
            </a:r>
            <a:r>
              <a:rPr lang="zh-CN" altLang="en-US" dirty="0" smtClean="0"/>
              <a:t>校方模块：</a:t>
            </a:r>
            <a:r>
              <a:rPr lang="zh-CN" altLang="zh-CN" dirty="0"/>
              <a:t>本模块主要用于校方对企业及学生等内容的</a:t>
            </a:r>
            <a:r>
              <a:rPr lang="zh-CN" altLang="zh-CN" dirty="0" smtClean="0"/>
              <a:t>管理</a:t>
            </a:r>
            <a:endParaRPr lang="zh-CN" altLang="zh-CN" dirty="0"/>
          </a:p>
        </p:txBody>
      </p:sp>
      <p:sp>
        <p:nvSpPr>
          <p:cNvPr id="5" name="文本框 4"/>
          <p:cNvSpPr txBox="1"/>
          <p:nvPr/>
        </p:nvSpPr>
        <p:spPr>
          <a:xfrm>
            <a:off x="515415" y="1280635"/>
            <a:ext cx="228600" cy="583565"/>
          </a:xfrm>
          <a:prstGeom prst="rect">
            <a:avLst/>
          </a:prstGeom>
          <a:noFill/>
        </p:spPr>
        <p:txBody>
          <a:bodyPr wrap="none" rtlCol="0">
            <a:spAutoFit/>
          </a:bodyPr>
          <a:lstStyle/>
          <a:p>
            <a:r>
              <a:rPr lang="en-US" altLang="zh-CN" sz="1600" dirty="0"/>
              <a:t> </a:t>
            </a:r>
            <a:endParaRPr lang="zh-CN" altLang="zh-CN" sz="1600" dirty="0"/>
          </a:p>
          <a:p>
            <a:endParaRPr lang="zh-CN" altLang="en-US" sz="1600" dirty="0"/>
          </a:p>
        </p:txBody>
      </p:sp>
      <p:sp>
        <p:nvSpPr>
          <p:cNvPr id="3" name="文本框 2"/>
          <p:cNvSpPr txBox="1"/>
          <p:nvPr/>
        </p:nvSpPr>
        <p:spPr>
          <a:xfrm>
            <a:off x="4826000" y="-633095"/>
            <a:ext cx="2540000" cy="645160"/>
          </a:xfrm>
          <a:prstGeom prst="rect">
            <a:avLst/>
          </a:prstGeom>
          <a:noFill/>
        </p:spPr>
        <p:txBody>
          <a:bodyPr wrap="square" rtlCol="0" anchor="t">
            <a:spAutoFit/>
          </a:bodyPr>
          <a:lstStyle/>
          <a:p>
            <a:endParaRPr lang="zh-CN" altLang="zh-CN" dirty="0"/>
          </a:p>
          <a:p>
            <a:r>
              <a:rPr lang="en-US" altLang="zh-CN" dirty="0">
                <a:sym typeface="+mn-ea"/>
              </a:rPr>
              <a:t> </a:t>
            </a:r>
            <a:endParaRPr lang="zh-CN" altLang="en-US"/>
          </a:p>
        </p:txBody>
      </p:sp>
      <p:sp>
        <p:nvSpPr>
          <p:cNvPr id="4" name="文本框 3"/>
          <p:cNvSpPr txBox="1"/>
          <p:nvPr/>
        </p:nvSpPr>
        <p:spPr>
          <a:xfrm>
            <a:off x="370840" y="1280795"/>
            <a:ext cx="2106930" cy="6185535"/>
          </a:xfrm>
          <a:prstGeom prst="rect">
            <a:avLst/>
          </a:prstGeom>
          <a:noFill/>
        </p:spPr>
        <p:txBody>
          <a:bodyPr wrap="none" rtlCol="0">
            <a:spAutoFit/>
          </a:bodyPr>
          <a:lstStyle/>
          <a:p>
            <a:r>
              <a:rPr lang="zh-CN" altLang="en-US" sz="1600"/>
              <a:t>Procedure 学生管理 is </a:t>
            </a:r>
          </a:p>
          <a:p>
            <a:r>
              <a:rPr lang="zh-CN" altLang="en-US" sz="1600"/>
              <a:t>点击学生管理按钮</a:t>
            </a:r>
          </a:p>
          <a:p>
            <a:r>
              <a:rPr lang="zh-CN" altLang="en-US" sz="1600"/>
              <a:t>begin 学生管理选项</a:t>
            </a:r>
          </a:p>
          <a:p>
            <a:r>
              <a:rPr lang="zh-CN" altLang="en-US" sz="1600"/>
              <a:t>选择学生</a:t>
            </a:r>
          </a:p>
          <a:p>
            <a:r>
              <a:rPr lang="zh-CN" altLang="en-US" sz="1600"/>
              <a:t>点击删除</a:t>
            </a:r>
          </a:p>
          <a:p>
            <a:r>
              <a:rPr lang="zh-CN" altLang="en-US" sz="1600"/>
              <a:t>If（点击确定） then</a:t>
            </a:r>
          </a:p>
          <a:p>
            <a:r>
              <a:rPr lang="zh-CN" altLang="en-US" sz="1600"/>
              <a:t>删除学生</a:t>
            </a:r>
          </a:p>
          <a:p>
            <a:r>
              <a:rPr lang="zh-CN" altLang="en-US" sz="1600"/>
              <a:t>else 退回原界面</a:t>
            </a:r>
          </a:p>
          <a:p>
            <a:r>
              <a:rPr lang="zh-CN" altLang="en-US" sz="1600"/>
              <a:t>end if</a:t>
            </a:r>
          </a:p>
          <a:p>
            <a:r>
              <a:rPr lang="zh-CN" altLang="en-US" sz="1600"/>
              <a:t>end 学生管理选项</a:t>
            </a:r>
          </a:p>
          <a:p>
            <a:r>
              <a:rPr lang="zh-CN" altLang="en-US" sz="1600"/>
              <a:t>end 学生管理</a:t>
            </a:r>
          </a:p>
          <a:p>
            <a:endParaRPr lang="zh-CN" altLang="en-US" sz="1400"/>
          </a:p>
          <a:p>
            <a:r>
              <a:rPr lang="zh-CN" altLang="en-US" sz="1600"/>
              <a:t>Procedure 企业管理 is </a:t>
            </a:r>
          </a:p>
          <a:p>
            <a:r>
              <a:rPr lang="zh-CN" altLang="en-US" sz="1600"/>
              <a:t>点击企业管理按钮</a:t>
            </a:r>
          </a:p>
          <a:p>
            <a:r>
              <a:rPr lang="zh-CN" altLang="en-US" sz="1600"/>
              <a:t>begin 企业管理选项</a:t>
            </a:r>
          </a:p>
          <a:p>
            <a:r>
              <a:rPr lang="zh-CN" altLang="en-US" sz="1600"/>
              <a:t>选择企业</a:t>
            </a:r>
          </a:p>
          <a:p>
            <a:r>
              <a:rPr lang="zh-CN" altLang="en-US" sz="1600"/>
              <a:t>点击删除</a:t>
            </a:r>
          </a:p>
          <a:p>
            <a:r>
              <a:rPr lang="zh-CN" altLang="en-US" sz="1600"/>
              <a:t>If（点击确定） then</a:t>
            </a:r>
          </a:p>
          <a:p>
            <a:r>
              <a:rPr lang="zh-CN" altLang="en-US" sz="1600"/>
              <a:t>删除学生</a:t>
            </a:r>
          </a:p>
          <a:p>
            <a:r>
              <a:rPr lang="zh-CN" altLang="en-US" sz="1600"/>
              <a:t>else 退回原界面</a:t>
            </a:r>
          </a:p>
          <a:p>
            <a:r>
              <a:rPr lang="zh-CN" altLang="en-US" sz="1600"/>
              <a:t>end if</a:t>
            </a:r>
          </a:p>
          <a:p>
            <a:r>
              <a:rPr lang="zh-CN" altLang="en-US" sz="1600"/>
              <a:t>end 企业管理选项</a:t>
            </a:r>
          </a:p>
          <a:p>
            <a:r>
              <a:rPr lang="zh-CN" altLang="en-US" sz="1600"/>
              <a:t>end 企业管理</a:t>
            </a:r>
          </a:p>
          <a:p>
            <a:endParaRPr lang="zh-CN" altLang="en-US" sz="1400"/>
          </a:p>
          <a:p>
            <a:endParaRPr lang="zh-CN" altLang="en-US" sz="1600"/>
          </a:p>
        </p:txBody>
      </p:sp>
      <p:sp>
        <p:nvSpPr>
          <p:cNvPr id="7" name="文本框 6"/>
          <p:cNvSpPr txBox="1"/>
          <p:nvPr/>
        </p:nvSpPr>
        <p:spPr>
          <a:xfrm>
            <a:off x="2926080" y="1280795"/>
            <a:ext cx="2540000" cy="5723890"/>
          </a:xfrm>
          <a:prstGeom prst="rect">
            <a:avLst/>
          </a:prstGeom>
          <a:noFill/>
        </p:spPr>
        <p:txBody>
          <a:bodyPr wrap="square" rtlCol="0" anchor="t">
            <a:spAutoFit/>
          </a:bodyPr>
          <a:lstStyle/>
          <a:p>
            <a:r>
              <a:rPr lang="zh-CN" altLang="en-US" sz="1400">
                <a:sym typeface="+mn-ea"/>
              </a:rPr>
              <a:t>Procedure 查询招聘记录 is</a:t>
            </a:r>
          </a:p>
          <a:p>
            <a:r>
              <a:rPr lang="zh-CN" altLang="en-US" sz="1400">
                <a:sym typeface="+mn-ea"/>
              </a:rPr>
              <a:t>点击招聘信息查询按钮</a:t>
            </a:r>
          </a:p>
          <a:p>
            <a:r>
              <a:rPr lang="zh-CN" altLang="en-US" sz="1400">
                <a:sym typeface="+mn-ea"/>
              </a:rPr>
              <a:t>begin 输入关键字</a:t>
            </a:r>
          </a:p>
          <a:p>
            <a:r>
              <a:rPr lang="zh-CN" altLang="en-US" sz="1400">
                <a:sym typeface="+mn-ea"/>
              </a:rPr>
              <a:t>loop while 超过字数限定</a:t>
            </a:r>
          </a:p>
          <a:p>
            <a:r>
              <a:rPr lang="zh-CN" altLang="en-US" sz="1400">
                <a:sym typeface="+mn-ea"/>
              </a:rPr>
              <a:t>弹出“您输入的关键字已超过字数限制"提示框</a:t>
            </a:r>
          </a:p>
          <a:p>
            <a:r>
              <a:rPr lang="zh-CN" altLang="en-US" sz="1400">
                <a:sym typeface="+mn-ea"/>
              </a:rPr>
              <a:t>重新输入关键字</a:t>
            </a:r>
          </a:p>
          <a:p>
            <a:r>
              <a:rPr lang="zh-CN" altLang="en-US" sz="1400">
                <a:sym typeface="+mn-ea"/>
              </a:rPr>
              <a:t>end loop</a:t>
            </a:r>
          </a:p>
          <a:p>
            <a:r>
              <a:rPr lang="zh-CN" altLang="en-US" sz="1400">
                <a:sym typeface="+mn-ea"/>
              </a:rPr>
              <a:t>end 输入关键字</a:t>
            </a:r>
          </a:p>
          <a:p>
            <a:r>
              <a:rPr lang="zh-CN" altLang="en-US" sz="1400">
                <a:sym typeface="+mn-ea"/>
              </a:rPr>
              <a:t>点击查询按钮</a:t>
            </a:r>
          </a:p>
          <a:p>
            <a:r>
              <a:rPr lang="zh-CN" altLang="en-US" sz="1400">
                <a:sym typeface="+mn-ea"/>
              </a:rPr>
              <a:t>得到数据库返回的数据</a:t>
            </a:r>
          </a:p>
          <a:p>
            <a:r>
              <a:rPr lang="zh-CN" altLang="en-US" sz="1400">
                <a:sym typeface="+mn-ea"/>
              </a:rPr>
              <a:t>将查询记录写在当前界面中</a:t>
            </a:r>
          </a:p>
          <a:p>
            <a:r>
              <a:rPr lang="zh-CN" altLang="en-US" sz="1400">
                <a:sym typeface="+mn-ea"/>
              </a:rPr>
              <a:t>end  查询招聘记录</a:t>
            </a:r>
          </a:p>
          <a:p>
            <a:r>
              <a:rPr lang="zh-CN" altLang="en-US" sz="1400">
                <a:sym typeface="+mn-ea"/>
              </a:rPr>
              <a:t> </a:t>
            </a:r>
          </a:p>
          <a:p>
            <a:r>
              <a:rPr lang="zh-CN" altLang="en-US" sz="1400">
                <a:sym typeface="+mn-ea"/>
              </a:rPr>
              <a:t>Procedure 活动信息发布</a:t>
            </a:r>
          </a:p>
          <a:p>
            <a:r>
              <a:rPr lang="zh-CN" altLang="en-US" sz="1400">
                <a:sym typeface="+mn-ea"/>
              </a:rPr>
              <a:t>点击活动信息按钮</a:t>
            </a:r>
          </a:p>
          <a:p>
            <a:r>
              <a:rPr lang="zh-CN" altLang="en-US" sz="1400">
                <a:sym typeface="+mn-ea"/>
              </a:rPr>
              <a:t>begin 填写活动信息</a:t>
            </a:r>
          </a:p>
          <a:p>
            <a:r>
              <a:rPr lang="zh-CN" altLang="en-US" sz="1400">
                <a:sym typeface="+mn-ea"/>
              </a:rPr>
              <a:t>if 超过字数限制  then</a:t>
            </a:r>
          </a:p>
          <a:p>
            <a:r>
              <a:rPr lang="zh-CN" altLang="en-US" sz="1400">
                <a:sym typeface="+mn-ea"/>
              </a:rPr>
              <a:t>点击上传</a:t>
            </a:r>
          </a:p>
          <a:p>
            <a:r>
              <a:rPr lang="zh-CN" altLang="en-US" sz="1400">
                <a:sym typeface="+mn-ea"/>
              </a:rPr>
              <a:t>弹出上传失败的提示框</a:t>
            </a:r>
          </a:p>
          <a:p>
            <a:r>
              <a:rPr lang="zh-CN" altLang="en-US" sz="1400">
                <a:sym typeface="+mn-ea"/>
              </a:rPr>
              <a:t>else</a:t>
            </a:r>
          </a:p>
          <a:p>
            <a:r>
              <a:rPr lang="zh-CN" altLang="en-US" sz="1400">
                <a:sym typeface="+mn-ea"/>
              </a:rPr>
              <a:t>点击上传</a:t>
            </a:r>
          </a:p>
          <a:p>
            <a:r>
              <a:rPr lang="zh-CN" altLang="en-US" sz="1400">
                <a:sym typeface="+mn-ea"/>
              </a:rPr>
              <a:t>弹出上传成功的提示框</a:t>
            </a:r>
          </a:p>
          <a:p>
            <a:r>
              <a:rPr lang="zh-CN" altLang="en-US" sz="1400">
                <a:sym typeface="+mn-ea"/>
              </a:rPr>
              <a:t>end if</a:t>
            </a:r>
          </a:p>
          <a:p>
            <a:r>
              <a:rPr lang="zh-CN" altLang="en-US" sz="1400">
                <a:sym typeface="+mn-ea"/>
              </a:rPr>
              <a:t>end 填写活动信息</a:t>
            </a:r>
          </a:p>
          <a:p>
            <a:r>
              <a:rPr lang="zh-CN" altLang="en-US" sz="1600">
                <a:sym typeface="+mn-ea"/>
              </a:rPr>
              <a:t>end 活动信息发布</a:t>
            </a:r>
          </a:p>
        </p:txBody>
      </p:sp>
      <p:sp>
        <p:nvSpPr>
          <p:cNvPr id="8" name="平行四边形 7"/>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10" name="矩形 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2147482579"/>
          <p:cNvPicPr>
            <a:picLocks noChangeAspect="1"/>
          </p:cNvPicPr>
          <p:nvPr/>
        </p:nvPicPr>
        <p:blipFill>
          <a:blip r:embed="rId2"/>
          <a:stretch>
            <a:fillRect/>
          </a:stretch>
        </p:blipFill>
        <p:spPr>
          <a:xfrm>
            <a:off x="507365" y="928053"/>
            <a:ext cx="2735580" cy="4953635"/>
          </a:xfrm>
          <a:prstGeom prst="rect">
            <a:avLst/>
          </a:prstGeom>
          <a:noFill/>
          <a:ln w="9525">
            <a:noFill/>
          </a:ln>
        </p:spPr>
      </p:pic>
      <p:pic>
        <p:nvPicPr>
          <p:cNvPr id="3" name="图片 53"/>
          <p:cNvPicPr>
            <a:picLocks noChangeAspect="1"/>
          </p:cNvPicPr>
          <p:nvPr/>
        </p:nvPicPr>
        <p:blipFill>
          <a:blip r:embed="rId3"/>
          <a:stretch>
            <a:fillRect/>
          </a:stretch>
        </p:blipFill>
        <p:spPr>
          <a:xfrm>
            <a:off x="6219190" y="925513"/>
            <a:ext cx="2773680" cy="4991735"/>
          </a:xfrm>
          <a:prstGeom prst="rect">
            <a:avLst/>
          </a:prstGeom>
          <a:noFill/>
          <a:ln w="9525">
            <a:noFill/>
          </a:ln>
        </p:spPr>
      </p:pic>
      <p:pic>
        <p:nvPicPr>
          <p:cNvPr id="4" name="图片 55"/>
          <p:cNvPicPr>
            <a:picLocks noChangeAspect="1"/>
          </p:cNvPicPr>
          <p:nvPr/>
        </p:nvPicPr>
        <p:blipFill>
          <a:blip r:embed="rId4"/>
          <a:stretch>
            <a:fillRect/>
          </a:stretch>
        </p:blipFill>
        <p:spPr>
          <a:xfrm>
            <a:off x="3354705" y="901383"/>
            <a:ext cx="2781300" cy="5006975"/>
          </a:xfrm>
          <a:prstGeom prst="rect">
            <a:avLst/>
          </a:prstGeom>
          <a:noFill/>
          <a:ln w="9525">
            <a:noFill/>
          </a:ln>
        </p:spPr>
      </p:pic>
      <p:pic>
        <p:nvPicPr>
          <p:cNvPr id="5" name="图片 -2147482578"/>
          <p:cNvPicPr>
            <a:picLocks noChangeAspect="1"/>
          </p:cNvPicPr>
          <p:nvPr/>
        </p:nvPicPr>
        <p:blipFill>
          <a:blip r:embed="rId5"/>
          <a:stretch>
            <a:fillRect/>
          </a:stretch>
        </p:blipFill>
        <p:spPr>
          <a:xfrm>
            <a:off x="9195435" y="925513"/>
            <a:ext cx="275844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56"/>
          <p:cNvPicPr>
            <a:picLocks noChangeAspect="1"/>
          </p:cNvPicPr>
          <p:nvPr/>
        </p:nvPicPr>
        <p:blipFill>
          <a:blip r:embed="rId2"/>
          <a:stretch>
            <a:fillRect/>
          </a:stretch>
        </p:blipFill>
        <p:spPr>
          <a:xfrm>
            <a:off x="370840" y="1071563"/>
            <a:ext cx="2766060" cy="4961255"/>
          </a:xfrm>
          <a:prstGeom prst="rect">
            <a:avLst/>
          </a:prstGeom>
          <a:noFill/>
          <a:ln w="9525">
            <a:noFill/>
          </a:ln>
        </p:spPr>
      </p:pic>
      <p:pic>
        <p:nvPicPr>
          <p:cNvPr id="3" name="图片 46"/>
          <p:cNvPicPr>
            <a:picLocks noChangeAspect="1"/>
          </p:cNvPicPr>
          <p:nvPr/>
        </p:nvPicPr>
        <p:blipFill>
          <a:blip r:embed="rId3"/>
          <a:stretch>
            <a:fillRect/>
          </a:stretch>
        </p:blipFill>
        <p:spPr>
          <a:xfrm>
            <a:off x="9145905" y="1041083"/>
            <a:ext cx="2773680" cy="4991735"/>
          </a:xfrm>
          <a:prstGeom prst="rect">
            <a:avLst/>
          </a:prstGeom>
          <a:noFill/>
          <a:ln w="9525">
            <a:noFill/>
          </a:ln>
        </p:spPr>
      </p:pic>
      <p:pic>
        <p:nvPicPr>
          <p:cNvPr id="4" name="图片 47"/>
          <p:cNvPicPr>
            <a:picLocks noChangeAspect="1"/>
          </p:cNvPicPr>
          <p:nvPr/>
        </p:nvPicPr>
        <p:blipFill>
          <a:blip r:embed="rId4"/>
          <a:stretch>
            <a:fillRect/>
          </a:stretch>
        </p:blipFill>
        <p:spPr>
          <a:xfrm>
            <a:off x="6156325" y="1041083"/>
            <a:ext cx="2758440" cy="4961255"/>
          </a:xfrm>
          <a:prstGeom prst="rect">
            <a:avLst/>
          </a:prstGeom>
          <a:noFill/>
          <a:ln w="9525">
            <a:noFill/>
          </a:ln>
        </p:spPr>
      </p:pic>
      <p:pic>
        <p:nvPicPr>
          <p:cNvPr id="5" name="图片 30"/>
          <p:cNvPicPr>
            <a:picLocks noChangeAspect="1"/>
          </p:cNvPicPr>
          <p:nvPr/>
        </p:nvPicPr>
        <p:blipFill>
          <a:blip r:embed="rId5"/>
          <a:stretch>
            <a:fillRect/>
          </a:stretch>
        </p:blipFill>
        <p:spPr>
          <a:xfrm>
            <a:off x="3347085" y="995363"/>
            <a:ext cx="274320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sp>
        <p:nvSpPr>
          <p:cNvPr id="100" name="文本框 99"/>
          <p:cNvSpPr txBox="1"/>
          <p:nvPr/>
        </p:nvSpPr>
        <p:spPr>
          <a:xfrm>
            <a:off x="845820" y="1449705"/>
            <a:ext cx="8349615" cy="3507740"/>
          </a:xfrm>
          <a:prstGeom prst="rect">
            <a:avLst/>
          </a:prstGeom>
          <a:noFill/>
          <a:ln w="9525">
            <a:noFill/>
          </a:ln>
        </p:spPr>
        <p:txBody>
          <a:bodyPr wrap="square">
            <a:spAutoFit/>
          </a:bodyPr>
          <a:lstStyle/>
          <a:p>
            <a:pPr marL="390525" indent="-390525" fontAlgn="auto">
              <a:lnSpc>
                <a:spcPct val="150000"/>
              </a:lnSpc>
            </a:pPr>
            <a:r>
              <a:rPr lang="en-US" altLang="zh-CN" sz="1200" b="0">
                <a:latin typeface="Times New Roman" panose="02020603050405020304" pitchFamily="18" charset="0"/>
                <a:cs typeface="Times New Roman" panose="02020603050405020304" pitchFamily="18" charset="0"/>
              </a:rPr>
              <a:t>         </a:t>
            </a:r>
            <a:r>
              <a:rPr lang="en-US" altLang="zh-CN" sz="2000" b="0">
                <a:latin typeface="Times New Roman" panose="02020603050405020304" pitchFamily="18" charset="0"/>
                <a:cs typeface="Times New Roman" panose="02020603050405020304" pitchFamily="18" charset="0"/>
              </a:rPr>
              <a:t> 1. </a:t>
            </a:r>
            <a:r>
              <a:rPr lang="zh-CN" altLang="en-US" sz="2400" b="0">
                <a:latin typeface="宋体" panose="02010600030101010101" pitchFamily="2" charset="-122"/>
                <a:ea typeface="宋体" panose="02010600030101010101" pitchFamily="2" charset="-122"/>
                <a:cs typeface="宋体" panose="02010600030101010101" pitchFamily="2" charset="-122"/>
              </a:rPr>
              <a:t>命名规范：变量名使用小驼峰命名法，变量命名使用与变量意义相近的英文全拼单词进行命名。</a:t>
            </a:r>
          </a:p>
          <a:p>
            <a:pPr marL="390525" indent="-390525" fontAlgn="auto">
              <a:lnSpc>
                <a:spcPct val="150000"/>
              </a:lnSpc>
            </a:pPr>
            <a:endParaRPr lang="en-US" altLang="zh-CN" sz="2000" b="0">
              <a:latin typeface="Times New Roman" panose="02020603050405020304" pitchFamily="18" charset="0"/>
              <a:cs typeface="Times New Roman" panose="02020603050405020304" pitchFamily="18" charset="0"/>
            </a:endParaRPr>
          </a:p>
          <a:p>
            <a:pPr marL="390525" indent="-390525" fontAlgn="auto">
              <a:lnSpc>
                <a:spcPct val="150000"/>
              </a:lnSpc>
            </a:pPr>
            <a:r>
              <a:rPr lang="en-US" altLang="zh-CN" sz="2000" b="0">
                <a:latin typeface="Times New Roman" panose="02020603050405020304" pitchFamily="18" charset="0"/>
                <a:cs typeface="Times New Roman" panose="02020603050405020304" pitchFamily="18" charset="0"/>
              </a:rPr>
              <a:t>2. </a:t>
            </a:r>
            <a:r>
              <a:rPr lang="zh-CN" altLang="en-US" sz="2000" b="0">
                <a:latin typeface="宋体" panose="02010600030101010101" pitchFamily="2" charset="-122"/>
                <a:ea typeface="宋体" panose="02010600030101010101" pitchFamily="2" charset="-122"/>
                <a:cs typeface="宋体" panose="02010600030101010101" pitchFamily="2" charset="-122"/>
              </a:rPr>
              <a:t>编码规则：函数名具有函数执行的意义。函数统一第一个大括号在（）后，第二个大括号令其一行。函数中的代码层层递进，第二行开始编写，空</a:t>
            </a:r>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个空格。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2" name="图片 1"/>
          <p:cNvPicPr>
            <a:picLocks noChangeAspect="1"/>
          </p:cNvPicPr>
          <p:nvPr/>
        </p:nvPicPr>
        <p:blipFill>
          <a:blip r:embed="rId2"/>
          <a:stretch>
            <a:fillRect/>
          </a:stretch>
        </p:blipFill>
        <p:spPr>
          <a:xfrm>
            <a:off x="561975" y="795655"/>
            <a:ext cx="5046980" cy="5730875"/>
          </a:xfrm>
          <a:prstGeom prst="rect">
            <a:avLst/>
          </a:prstGeom>
        </p:spPr>
      </p:pic>
      <p:pic>
        <p:nvPicPr>
          <p:cNvPr id="3" name="图片 2"/>
          <p:cNvPicPr>
            <a:picLocks noChangeAspect="1"/>
          </p:cNvPicPr>
          <p:nvPr/>
        </p:nvPicPr>
        <p:blipFill>
          <a:blip r:embed="rId3"/>
          <a:stretch>
            <a:fillRect/>
          </a:stretch>
        </p:blipFill>
        <p:spPr>
          <a:xfrm>
            <a:off x="6137275" y="817245"/>
            <a:ext cx="4685030" cy="573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9" name="图片 8"/>
          <p:cNvPicPr>
            <a:picLocks noChangeAspect="1"/>
          </p:cNvPicPr>
          <p:nvPr/>
        </p:nvPicPr>
        <p:blipFill>
          <a:blip r:embed="rId2"/>
          <a:stretch>
            <a:fillRect/>
          </a:stretch>
        </p:blipFill>
        <p:spPr>
          <a:xfrm>
            <a:off x="128905" y="834390"/>
            <a:ext cx="3879215" cy="6024245"/>
          </a:xfrm>
          <a:prstGeom prst="rect">
            <a:avLst/>
          </a:prstGeom>
        </p:spPr>
      </p:pic>
      <p:pic>
        <p:nvPicPr>
          <p:cNvPr id="10" name="图片 9"/>
          <p:cNvPicPr>
            <a:picLocks noChangeAspect="1"/>
          </p:cNvPicPr>
          <p:nvPr/>
        </p:nvPicPr>
        <p:blipFill>
          <a:blip r:embed="rId3"/>
          <a:stretch>
            <a:fillRect/>
          </a:stretch>
        </p:blipFill>
        <p:spPr>
          <a:xfrm>
            <a:off x="4012565" y="828040"/>
            <a:ext cx="3890645" cy="6036945"/>
          </a:xfrm>
          <a:prstGeom prst="rect">
            <a:avLst/>
          </a:prstGeom>
        </p:spPr>
      </p:pic>
      <p:pic>
        <p:nvPicPr>
          <p:cNvPr id="11" name="图片 10"/>
          <p:cNvPicPr>
            <a:picLocks noChangeAspect="1"/>
          </p:cNvPicPr>
          <p:nvPr/>
        </p:nvPicPr>
        <p:blipFill>
          <a:blip r:embed="rId4"/>
          <a:stretch>
            <a:fillRect/>
          </a:stretch>
        </p:blipFill>
        <p:spPr>
          <a:xfrm>
            <a:off x="8185150" y="817245"/>
            <a:ext cx="3662680" cy="6022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2" name="文本框 1"/>
          <p:cNvSpPr txBox="1"/>
          <p:nvPr/>
        </p:nvSpPr>
        <p:spPr>
          <a:xfrm>
            <a:off x="1400175" y="1381760"/>
            <a:ext cx="7385685" cy="4431030"/>
          </a:xfrm>
          <a:prstGeom prst="rect">
            <a:avLst/>
          </a:prstGeom>
          <a:noFill/>
          <a:ln w="9525">
            <a:noFill/>
          </a:ln>
        </p:spPr>
        <p:txBody>
          <a:bodyPr wrap="square">
            <a:spAutoFit/>
          </a:bodyPr>
          <a:lstStyle/>
          <a:p>
            <a:pPr indent="0" fontAlgn="auto">
              <a:lnSpc>
                <a:spcPct val="150000"/>
              </a:lnSpc>
            </a:pPr>
            <a:r>
              <a:rPr lang="zh-CN" altLang="en-US" sz="2800" b="1">
                <a:latin typeface="宋体" panose="02010600030101010101" pitchFamily="2" charset="-122"/>
                <a:ea typeface="宋体" panose="02010600030101010101" pitchFamily="2" charset="-122"/>
                <a:cs typeface="宋体" panose="02010600030101010101" pitchFamily="2" charset="-122"/>
              </a:rPr>
              <a:t>项目简介</a:t>
            </a:r>
          </a:p>
          <a:p>
            <a:pPr indent="0" fontAlgn="auto">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该平台用于整合以及管理公司</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招聘信息</a:t>
            </a:r>
            <a:r>
              <a:rPr lang="zh-CN" altLang="en-US" sz="2000">
                <a:latin typeface="宋体" panose="02010600030101010101" pitchFamily="2" charset="-122"/>
                <a:ea typeface="宋体" panose="02010600030101010101" pitchFamily="2" charset="-122"/>
                <a:cs typeface="宋体" panose="02010600030101010101" pitchFamily="2" charset="-122"/>
              </a:rPr>
              <a:t>、学生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个人简历</a:t>
            </a:r>
            <a:r>
              <a:rPr lang="zh-CN" altLang="en-US" sz="2000">
                <a:latin typeface="宋体" panose="02010600030101010101" pitchFamily="2" charset="-122"/>
                <a:ea typeface="宋体" panose="02010600030101010101" pitchFamily="2" charset="-122"/>
                <a:cs typeface="宋体" panose="02010600030101010101" pitchFamily="2" charset="-122"/>
              </a:rPr>
              <a:t>。公司招聘学生可以通过该平台的分类，找出本公司需要的人才，并且通过平台上的学生简介</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信息筛选</a:t>
            </a:r>
            <a:r>
              <a:rPr lang="zh-CN" altLang="en-US" sz="2000">
                <a:latin typeface="宋体" panose="02010600030101010101" pitchFamily="2" charset="-122"/>
                <a:ea typeface="宋体" panose="02010600030101010101" pitchFamily="2" charset="-122"/>
                <a:cs typeface="宋体" panose="02010600030101010101" pitchFamily="2" charset="-122"/>
              </a:rPr>
              <a:t>出最后的应聘者，最后统一由平台对初选满意的应聘者发送平台消息。学生则可以通过平台找到自己适合的工作岗位去</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投递</a:t>
            </a:r>
            <a:r>
              <a:rPr lang="zh-CN" altLang="en-US" sz="2000">
                <a:latin typeface="宋体" panose="02010600030101010101" pitchFamily="2" charset="-122"/>
                <a:ea typeface="宋体" panose="02010600030101010101" pitchFamily="2" charset="-122"/>
                <a:cs typeface="宋体" panose="02010600030101010101" pitchFamily="2" charset="-122"/>
              </a:rPr>
              <a:t>，由平台</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发送消息</a:t>
            </a:r>
            <a:r>
              <a:rPr lang="zh-CN" altLang="en-US" sz="2000">
                <a:latin typeface="宋体" panose="02010600030101010101" pitchFamily="2" charset="-122"/>
                <a:ea typeface="宋体" panose="02010600030101010101" pitchFamily="2" charset="-122"/>
                <a:cs typeface="宋体" panose="02010600030101010101" pitchFamily="2" charset="-122"/>
              </a:rPr>
              <a:t>给相应公司，公司收到信息后可以给予学生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反馈</a:t>
            </a:r>
            <a:r>
              <a:rPr lang="zh-CN" altLang="en-US" sz="2000">
                <a:latin typeface="宋体" panose="02010600030101010101" pitchFamily="2" charset="-122"/>
                <a:ea typeface="宋体" panose="02010600030101010101" pitchFamily="2" charset="-122"/>
                <a:cs typeface="宋体" panose="02010600030101010101" pitchFamily="2" charset="-122"/>
              </a:rPr>
              <a:t>。学校可以通过该平台来监管整个招聘过程，通过招</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聘信息记录</a:t>
            </a:r>
            <a:r>
              <a:rPr lang="zh-CN" altLang="en-US" sz="2000">
                <a:latin typeface="宋体" panose="02010600030101010101" pitchFamily="2" charset="-122"/>
                <a:ea typeface="宋体" panose="02010600030101010101" pitchFamily="2" charset="-122"/>
                <a:cs typeface="宋体" panose="02010600030101010101" pitchFamily="2" charset="-122"/>
              </a:rPr>
              <a:t>可以清晰的了解每一个学生应聘的去向以及公司的</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需求</a:t>
            </a:r>
            <a:r>
              <a:rPr lang="zh-CN" altLang="en-US" sz="2000">
                <a:latin typeface="宋体" panose="02010600030101010101" pitchFamily="2" charset="-122"/>
                <a:ea typeface="宋体" panose="02010600030101010101" pitchFamily="2" charset="-122"/>
                <a:cs typeface="宋体" panose="02010600030101010101" pitchFamily="2" charset="-122"/>
              </a:rPr>
              <a:t>，可以对教学做出相应的改进。</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7" name="图片 6"/>
          <p:cNvPicPr>
            <a:picLocks noChangeAspect="1"/>
          </p:cNvPicPr>
          <p:nvPr/>
        </p:nvPicPr>
        <p:blipFill>
          <a:blip r:embed="rId2"/>
          <a:stretch>
            <a:fillRect/>
          </a:stretch>
        </p:blipFill>
        <p:spPr>
          <a:xfrm>
            <a:off x="370840" y="834390"/>
            <a:ext cx="4832985" cy="5927090"/>
          </a:xfrm>
          <a:prstGeom prst="rect">
            <a:avLst/>
          </a:prstGeom>
        </p:spPr>
      </p:pic>
      <p:pic>
        <p:nvPicPr>
          <p:cNvPr id="8" name="图片 7"/>
          <p:cNvPicPr>
            <a:picLocks noChangeAspect="1"/>
          </p:cNvPicPr>
          <p:nvPr/>
        </p:nvPicPr>
        <p:blipFill>
          <a:blip r:embed="rId3"/>
          <a:stretch>
            <a:fillRect/>
          </a:stretch>
        </p:blipFill>
        <p:spPr>
          <a:xfrm>
            <a:off x="5363210" y="795020"/>
            <a:ext cx="4877435" cy="5967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代码走查</a:t>
            </a:r>
          </a:p>
        </p:txBody>
      </p:sp>
      <p:pic>
        <p:nvPicPr>
          <p:cNvPr id="3" name="图片 2"/>
          <p:cNvPicPr>
            <a:picLocks noChangeAspect="1"/>
          </p:cNvPicPr>
          <p:nvPr/>
        </p:nvPicPr>
        <p:blipFill>
          <a:blip r:embed="rId2"/>
          <a:stretch>
            <a:fillRect/>
          </a:stretch>
        </p:blipFill>
        <p:spPr>
          <a:xfrm>
            <a:off x="361315" y="796290"/>
            <a:ext cx="4747895" cy="6074410"/>
          </a:xfrm>
          <a:prstGeom prst="rect">
            <a:avLst/>
          </a:prstGeom>
        </p:spPr>
      </p:pic>
      <p:pic>
        <p:nvPicPr>
          <p:cNvPr id="5" name="图片 4"/>
          <p:cNvPicPr>
            <a:picLocks noChangeAspect="1"/>
          </p:cNvPicPr>
          <p:nvPr/>
        </p:nvPicPr>
        <p:blipFill>
          <a:blip r:embed="rId3"/>
          <a:stretch>
            <a:fillRect/>
          </a:stretch>
        </p:blipFill>
        <p:spPr>
          <a:xfrm>
            <a:off x="5198110" y="795020"/>
            <a:ext cx="4664075" cy="6043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用户手册</a:t>
            </a:r>
          </a:p>
        </p:txBody>
      </p:sp>
      <p:pic>
        <p:nvPicPr>
          <p:cNvPr id="5" name="图片 4"/>
          <p:cNvPicPr>
            <a:picLocks noChangeAspect="1"/>
          </p:cNvPicPr>
          <p:nvPr/>
        </p:nvPicPr>
        <p:blipFill>
          <a:blip r:embed="rId2"/>
          <a:stretch>
            <a:fillRect/>
          </a:stretch>
        </p:blipFill>
        <p:spPr>
          <a:xfrm>
            <a:off x="2060575" y="834390"/>
            <a:ext cx="6937375" cy="5703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3" name="文本框 2"/>
          <p:cNvSpPr txBox="1"/>
          <p:nvPr/>
        </p:nvSpPr>
        <p:spPr>
          <a:xfrm>
            <a:off x="629285" y="1096645"/>
            <a:ext cx="2068830" cy="521970"/>
          </a:xfrm>
          <a:prstGeom prst="rect">
            <a:avLst/>
          </a:prstGeom>
          <a:noFill/>
        </p:spPr>
        <p:txBody>
          <a:bodyPr wrap="none" rtlCol="0">
            <a:spAutoFit/>
          </a:bodyPr>
          <a:lstStyle/>
          <a:p>
            <a:r>
              <a:rPr lang="en-US" altLang="zh-CN" sz="2800" b="1"/>
              <a:t>7.1</a:t>
            </a:r>
            <a:r>
              <a:rPr lang="zh-CN" altLang="en-US" sz="2800" b="1"/>
              <a:t>单元测试</a:t>
            </a:r>
          </a:p>
        </p:txBody>
      </p:sp>
      <p:pic>
        <p:nvPicPr>
          <p:cNvPr id="5" name="图片 4"/>
          <p:cNvPicPr>
            <a:picLocks noChangeAspect="1"/>
          </p:cNvPicPr>
          <p:nvPr/>
        </p:nvPicPr>
        <p:blipFill>
          <a:blip r:embed="rId2"/>
          <a:stretch>
            <a:fillRect/>
          </a:stretch>
        </p:blipFill>
        <p:spPr>
          <a:xfrm>
            <a:off x="629285" y="1640840"/>
            <a:ext cx="3947795" cy="5121275"/>
          </a:xfrm>
          <a:prstGeom prst="rect">
            <a:avLst/>
          </a:prstGeom>
        </p:spPr>
      </p:pic>
      <p:sp>
        <p:nvSpPr>
          <p:cNvPr id="7" name="文本框 6"/>
          <p:cNvSpPr txBox="1"/>
          <p:nvPr/>
        </p:nvSpPr>
        <p:spPr>
          <a:xfrm>
            <a:off x="4674870" y="982980"/>
            <a:ext cx="2019300" cy="460375"/>
          </a:xfrm>
          <a:prstGeom prst="rect">
            <a:avLst/>
          </a:prstGeom>
          <a:noFill/>
        </p:spPr>
        <p:txBody>
          <a:bodyPr wrap="none" rtlCol="0">
            <a:spAutoFit/>
          </a:bodyPr>
          <a:lstStyle/>
          <a:p>
            <a:r>
              <a:rPr lang="zh-CN" altLang="en-US" sz="2400" b="1"/>
              <a:t>登陆注册模块</a:t>
            </a:r>
          </a:p>
        </p:txBody>
      </p:sp>
      <p:pic>
        <p:nvPicPr>
          <p:cNvPr id="8" name="图片 7"/>
          <p:cNvPicPr>
            <a:picLocks noChangeAspect="1"/>
          </p:cNvPicPr>
          <p:nvPr/>
        </p:nvPicPr>
        <p:blipFill>
          <a:blip r:embed="rId3"/>
          <a:stretch>
            <a:fillRect/>
          </a:stretch>
        </p:blipFill>
        <p:spPr>
          <a:xfrm>
            <a:off x="4780915" y="1640840"/>
            <a:ext cx="3264535" cy="5121275"/>
          </a:xfrm>
          <a:prstGeom prst="rect">
            <a:avLst/>
          </a:prstGeom>
        </p:spPr>
      </p:pic>
      <p:pic>
        <p:nvPicPr>
          <p:cNvPr id="9" name="图片 8"/>
          <p:cNvPicPr>
            <a:picLocks noChangeAspect="1"/>
          </p:cNvPicPr>
          <p:nvPr/>
        </p:nvPicPr>
        <p:blipFill>
          <a:blip r:embed="rId4"/>
          <a:stretch>
            <a:fillRect/>
          </a:stretch>
        </p:blipFill>
        <p:spPr>
          <a:xfrm>
            <a:off x="8221345" y="1618615"/>
            <a:ext cx="3177540" cy="514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8" name="图片 7"/>
          <p:cNvPicPr>
            <a:picLocks noChangeAspect="1"/>
          </p:cNvPicPr>
          <p:nvPr/>
        </p:nvPicPr>
        <p:blipFill>
          <a:blip r:embed="rId2"/>
          <a:stretch>
            <a:fillRect/>
          </a:stretch>
        </p:blipFill>
        <p:spPr>
          <a:xfrm>
            <a:off x="796290" y="1334135"/>
            <a:ext cx="4273550" cy="4888865"/>
          </a:xfrm>
          <a:prstGeom prst="rect">
            <a:avLst/>
          </a:prstGeom>
        </p:spPr>
      </p:pic>
      <p:pic>
        <p:nvPicPr>
          <p:cNvPr id="9" name="图片 8"/>
          <p:cNvPicPr>
            <a:picLocks noChangeAspect="1"/>
          </p:cNvPicPr>
          <p:nvPr/>
        </p:nvPicPr>
        <p:blipFill>
          <a:blip r:embed="rId3"/>
          <a:stretch>
            <a:fillRect/>
          </a:stretch>
        </p:blipFill>
        <p:spPr>
          <a:xfrm>
            <a:off x="5848985" y="1334770"/>
            <a:ext cx="4364355" cy="4888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2" name="图片 1"/>
          <p:cNvPicPr>
            <a:picLocks noChangeAspect="1"/>
          </p:cNvPicPr>
          <p:nvPr/>
        </p:nvPicPr>
        <p:blipFill>
          <a:blip r:embed="rId2"/>
          <a:stretch>
            <a:fillRect/>
          </a:stretch>
        </p:blipFill>
        <p:spPr>
          <a:xfrm>
            <a:off x="561975" y="1071880"/>
            <a:ext cx="3177540" cy="5563235"/>
          </a:xfrm>
          <a:prstGeom prst="rect">
            <a:avLst/>
          </a:prstGeom>
        </p:spPr>
      </p:pic>
      <p:sp>
        <p:nvSpPr>
          <p:cNvPr id="4" name="文本框 3"/>
          <p:cNvSpPr txBox="1"/>
          <p:nvPr/>
        </p:nvSpPr>
        <p:spPr>
          <a:xfrm>
            <a:off x="5173345" y="294005"/>
            <a:ext cx="2019300" cy="645160"/>
          </a:xfrm>
          <a:prstGeom prst="rect">
            <a:avLst/>
          </a:prstGeom>
          <a:noFill/>
        </p:spPr>
        <p:txBody>
          <a:bodyPr wrap="none" rtlCol="0">
            <a:spAutoFit/>
          </a:bodyPr>
          <a:lstStyle/>
          <a:p>
            <a:r>
              <a:rPr lang="zh-CN" altLang="en-US" sz="3600" b="1"/>
              <a:t>校方模块</a:t>
            </a:r>
          </a:p>
        </p:txBody>
      </p:sp>
      <p:pic>
        <p:nvPicPr>
          <p:cNvPr id="6" name="图片 5"/>
          <p:cNvPicPr>
            <a:picLocks noChangeAspect="1"/>
          </p:cNvPicPr>
          <p:nvPr/>
        </p:nvPicPr>
        <p:blipFill>
          <a:blip r:embed="rId3"/>
          <a:stretch>
            <a:fillRect/>
          </a:stretch>
        </p:blipFill>
        <p:spPr>
          <a:xfrm>
            <a:off x="4186555" y="1071880"/>
            <a:ext cx="3550920" cy="549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476250" y="1294765"/>
            <a:ext cx="2068830" cy="521970"/>
          </a:xfrm>
          <a:prstGeom prst="rect">
            <a:avLst/>
          </a:prstGeom>
          <a:noFill/>
        </p:spPr>
        <p:txBody>
          <a:bodyPr wrap="none" rtlCol="0">
            <a:spAutoFit/>
          </a:bodyPr>
          <a:lstStyle/>
          <a:p>
            <a:pPr algn="l"/>
            <a:r>
              <a:rPr lang="en-US" altLang="zh-CN" sz="2800" b="1">
                <a:sym typeface="+mn-ea"/>
              </a:rPr>
              <a:t>7.2</a:t>
            </a:r>
            <a:r>
              <a:rPr lang="zh-CN" altLang="en-US" sz="2800" b="1">
                <a:sym typeface="+mn-ea"/>
              </a:rPr>
              <a:t>集成测试</a:t>
            </a:r>
            <a:endParaRPr lang="zh-CN" altLang="en-US" sz="2800" b="1"/>
          </a:p>
        </p:txBody>
      </p:sp>
      <p:sp>
        <p:nvSpPr>
          <p:cNvPr id="7" name="文本框 6"/>
          <p:cNvSpPr txBox="1"/>
          <p:nvPr/>
        </p:nvSpPr>
        <p:spPr>
          <a:xfrm>
            <a:off x="4288790" y="2527300"/>
            <a:ext cx="1808480" cy="583565"/>
          </a:xfrm>
          <a:prstGeom prst="rect">
            <a:avLst/>
          </a:prstGeom>
          <a:noFill/>
        </p:spPr>
        <p:txBody>
          <a:bodyPr wrap="none" rtlCol="0">
            <a:spAutoFit/>
          </a:bodyPr>
          <a:lstStyle/>
          <a:p>
            <a:r>
              <a:rPr lang="zh-CN" altLang="en-US" sz="3200">
                <a:solidFill>
                  <a:srgbClr val="FF0000"/>
                </a:solidFill>
              </a:rPr>
              <a:t>详见视频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706120" y="1019175"/>
            <a:ext cx="2068830" cy="521970"/>
          </a:xfrm>
          <a:prstGeom prst="rect">
            <a:avLst/>
          </a:prstGeom>
          <a:noFill/>
        </p:spPr>
        <p:txBody>
          <a:bodyPr wrap="none" rtlCol="0">
            <a:spAutoFit/>
          </a:bodyPr>
          <a:lstStyle/>
          <a:p>
            <a:r>
              <a:rPr lang="en-US" altLang="zh-CN" sz="2800" b="1"/>
              <a:t>7.3</a:t>
            </a:r>
            <a:r>
              <a:rPr lang="zh-CN" altLang="en-US" sz="2800" b="1"/>
              <a:t>系统测试</a:t>
            </a:r>
          </a:p>
        </p:txBody>
      </p:sp>
      <p:pic>
        <p:nvPicPr>
          <p:cNvPr id="3" name="图片 1"/>
          <p:cNvPicPr>
            <a:picLocks noChangeAspect="1"/>
          </p:cNvPicPr>
          <p:nvPr/>
        </p:nvPicPr>
        <p:blipFill>
          <a:blip r:embed="rId2"/>
          <a:stretch>
            <a:fillRect/>
          </a:stretch>
        </p:blipFill>
        <p:spPr>
          <a:xfrm>
            <a:off x="796290" y="1541145"/>
            <a:ext cx="11205210" cy="51079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147482568"/>
          <p:cNvPicPr>
            <a:picLocks noChangeAspect="1"/>
          </p:cNvPicPr>
          <p:nvPr/>
        </p:nvPicPr>
        <p:blipFill>
          <a:blip r:embed="rId2"/>
          <a:stretch>
            <a:fillRect/>
          </a:stretch>
        </p:blipFill>
        <p:spPr>
          <a:xfrm>
            <a:off x="370840" y="786130"/>
            <a:ext cx="11718925" cy="6071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1"/>
          <p:cNvPicPr>
            <a:picLocks noChangeAspect="1"/>
          </p:cNvPicPr>
          <p:nvPr/>
        </p:nvPicPr>
        <p:blipFill>
          <a:blip r:embed="rId2"/>
          <a:stretch>
            <a:fillRect/>
          </a:stretch>
        </p:blipFill>
        <p:spPr>
          <a:xfrm>
            <a:off x="442595" y="835025"/>
            <a:ext cx="11558270" cy="6023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pic>
        <p:nvPicPr>
          <p:cNvPr id="3" name="图片 2"/>
          <p:cNvPicPr>
            <a:picLocks noChangeAspect="1"/>
          </p:cNvPicPr>
          <p:nvPr/>
        </p:nvPicPr>
        <p:blipFill>
          <a:blip r:embed="rId2"/>
          <a:stretch>
            <a:fillRect/>
          </a:stretch>
        </p:blipFill>
        <p:spPr>
          <a:xfrm>
            <a:off x="1562735" y="833120"/>
            <a:ext cx="8677910" cy="5860415"/>
          </a:xfrm>
          <a:prstGeom prst="rect">
            <a:avLst/>
          </a:prstGeom>
        </p:spPr>
      </p:pic>
      <p:pic>
        <p:nvPicPr>
          <p:cNvPr id="4" name="图片 3"/>
          <p:cNvPicPr>
            <a:picLocks noChangeAspect="1"/>
          </p:cNvPicPr>
          <p:nvPr/>
        </p:nvPicPr>
        <p:blipFill>
          <a:blip r:embed="rId3"/>
          <a:stretch>
            <a:fillRect/>
          </a:stretch>
        </p:blipFill>
        <p:spPr>
          <a:xfrm>
            <a:off x="1949450" y="734060"/>
            <a:ext cx="8013700" cy="6058535"/>
          </a:xfrm>
          <a:prstGeom prst="rect">
            <a:avLst/>
          </a:prstGeom>
        </p:spPr>
      </p:pic>
      <p:pic>
        <p:nvPicPr>
          <p:cNvPr id="5" name="图片 4"/>
          <p:cNvPicPr>
            <a:picLocks noChangeAspect="1"/>
          </p:cNvPicPr>
          <p:nvPr/>
        </p:nvPicPr>
        <p:blipFill>
          <a:blip r:embed="rId4"/>
          <a:stretch>
            <a:fillRect/>
          </a:stretch>
        </p:blipFill>
        <p:spPr>
          <a:xfrm>
            <a:off x="1292225" y="2037715"/>
            <a:ext cx="9530080" cy="345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561975" y="1402080"/>
            <a:ext cx="10013950" cy="5005070"/>
          </a:xfrm>
          <a:prstGeom prst="rect">
            <a:avLst/>
          </a:prstGeom>
        </p:spPr>
      </p:pic>
      <p:sp>
        <p:nvSpPr>
          <p:cNvPr id="5" name="文本框 4"/>
          <p:cNvSpPr txBox="1"/>
          <p:nvPr/>
        </p:nvSpPr>
        <p:spPr>
          <a:xfrm>
            <a:off x="4671060" y="880110"/>
            <a:ext cx="1612900" cy="521970"/>
          </a:xfrm>
          <a:prstGeom prst="rect">
            <a:avLst/>
          </a:prstGeom>
          <a:noFill/>
        </p:spPr>
        <p:txBody>
          <a:bodyPr wrap="none" rtlCol="0">
            <a:spAutoFit/>
          </a:bodyPr>
          <a:lstStyle/>
          <a:p>
            <a:r>
              <a:rPr lang="zh-CN" altLang="en-US" sz="2800" b="1"/>
              <a:t>白盒测试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5" name="图片 4"/>
          <p:cNvPicPr>
            <a:picLocks noChangeAspect="1"/>
          </p:cNvPicPr>
          <p:nvPr/>
        </p:nvPicPr>
        <p:blipFill>
          <a:blip r:embed="rId2"/>
          <a:stretch>
            <a:fillRect/>
          </a:stretch>
        </p:blipFill>
        <p:spPr>
          <a:xfrm>
            <a:off x="981710" y="834390"/>
            <a:ext cx="4590415" cy="6023610"/>
          </a:xfrm>
          <a:prstGeom prst="rect">
            <a:avLst/>
          </a:prstGeom>
        </p:spPr>
      </p:pic>
      <p:pic>
        <p:nvPicPr>
          <p:cNvPr id="7" name="图片 6"/>
          <p:cNvPicPr>
            <a:picLocks noChangeAspect="1"/>
          </p:cNvPicPr>
          <p:nvPr/>
        </p:nvPicPr>
        <p:blipFill>
          <a:blip r:embed="rId3"/>
          <a:stretch>
            <a:fillRect/>
          </a:stretch>
        </p:blipFill>
        <p:spPr>
          <a:xfrm>
            <a:off x="5868670" y="834390"/>
            <a:ext cx="4953635" cy="592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561975" y="1402080"/>
            <a:ext cx="10013950" cy="5005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8</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
        <p:nvSpPr>
          <p:cNvPr id="3" name="矩形 2"/>
          <p:cNvSpPr/>
          <p:nvPr/>
        </p:nvSpPr>
        <p:spPr>
          <a:xfrm>
            <a:off x="4084320" y="2717165"/>
            <a:ext cx="2729230" cy="583565"/>
          </a:xfrm>
          <a:prstGeom prst="rect">
            <a:avLst/>
          </a:prstGeom>
        </p:spPr>
        <p:txBody>
          <a:bodyPr wrap="square" anchor="t">
            <a:spAutoFit/>
          </a:bodyPr>
          <a:lstStyle/>
          <a:p>
            <a:pPr algn="ctr"/>
            <a:r>
              <a:rPr lang="zh-CN" altLang="en-US" sz="32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3" name="文本框 2"/>
          <p:cNvSpPr txBox="1"/>
          <p:nvPr/>
        </p:nvSpPr>
        <p:spPr>
          <a:xfrm>
            <a:off x="1251569" y="1521303"/>
            <a:ext cx="8699561" cy="3693319"/>
          </a:xfrm>
          <a:prstGeom prst="rect">
            <a:avLst/>
          </a:prstGeom>
          <a:noFill/>
        </p:spPr>
        <p:txBody>
          <a:bodyPr wrap="none" rtlCol="0">
            <a:spAutoFit/>
          </a:bodyPr>
          <a:lstStyle/>
          <a:p>
            <a:r>
              <a:rPr lang="zh-CN" altLang="en-US" dirty="0" smtClean="0"/>
              <a:t>参考文献：</a:t>
            </a:r>
            <a:endParaRPr lang="en-US" altLang="zh-CN" dirty="0" smtClean="0"/>
          </a:p>
          <a:p>
            <a:endParaRPr lang="en-US" altLang="zh-CN" dirty="0"/>
          </a:p>
          <a:p>
            <a:pPr lvl="0"/>
            <a:r>
              <a:rPr lang="en-US" altLang="zh-CN" dirty="0" smtClean="0"/>
              <a:t>【1】</a:t>
            </a:r>
            <a:r>
              <a:rPr lang="zh-CN" altLang="zh-CN" dirty="0" smtClean="0"/>
              <a:t>《软件工程导论》</a:t>
            </a:r>
            <a:r>
              <a:rPr lang="zh-CN" altLang="zh-CN" dirty="0"/>
              <a:t>，张海藩，清华大学出版社</a:t>
            </a:r>
            <a:r>
              <a:rPr lang="zh-CN" altLang="zh-CN" dirty="0" smtClean="0"/>
              <a:t>。</a:t>
            </a:r>
            <a:endParaRPr lang="zh-CN" altLang="zh-CN" dirty="0"/>
          </a:p>
          <a:p>
            <a:pPr lvl="0"/>
            <a:r>
              <a:rPr lang="en-US" altLang="zh-CN" dirty="0" smtClean="0"/>
              <a:t>【2】</a:t>
            </a:r>
            <a:r>
              <a:rPr lang="zh-CN" altLang="en-US" dirty="0"/>
              <a:t>软件设计文档国家标准</a:t>
            </a:r>
            <a:r>
              <a:rPr lang="en-US" altLang="zh-CN" dirty="0"/>
              <a:t>-- </a:t>
            </a:r>
            <a:r>
              <a:rPr lang="en-US" altLang="zh-CN" dirty="0" smtClean="0"/>
              <a:t>GB8567</a:t>
            </a:r>
            <a:r>
              <a:rPr lang="en-US" altLang="zh-CN" dirty="0"/>
              <a:t>——88 </a:t>
            </a:r>
            <a:r>
              <a:rPr lang="zh-CN" altLang="zh-CN" dirty="0" smtClean="0"/>
              <a:t>《计算机软件文档编制规范》</a:t>
            </a:r>
            <a:endParaRPr lang="en-US" altLang="zh-CN" dirty="0" smtClean="0"/>
          </a:p>
          <a:p>
            <a:pPr lvl="0"/>
            <a:r>
              <a:rPr lang="en-US" altLang="zh-CN" dirty="0" smtClean="0"/>
              <a:t>【3】</a:t>
            </a:r>
            <a:r>
              <a:rPr lang="zh-CN" altLang="en-US" dirty="0"/>
              <a:t>软件设计文档</a:t>
            </a:r>
            <a:r>
              <a:rPr lang="zh-CN" altLang="en-US" dirty="0" smtClean="0"/>
              <a:t>国家标准</a:t>
            </a:r>
            <a:r>
              <a:rPr lang="en-US" altLang="zh-CN" dirty="0" smtClean="0"/>
              <a:t>--</a:t>
            </a:r>
            <a:r>
              <a:rPr lang="zh-CN" altLang="en-US" dirty="0" smtClean="0"/>
              <a:t>用户手册</a:t>
            </a:r>
            <a:r>
              <a:rPr lang="zh-CN" altLang="en-US" dirty="0"/>
              <a:t>（</a:t>
            </a:r>
            <a:r>
              <a:rPr lang="en-US" altLang="zh-CN" dirty="0"/>
              <a:t>GB8567——88</a:t>
            </a:r>
            <a:r>
              <a:rPr lang="zh-CN" altLang="en-US" dirty="0" smtClean="0"/>
              <a:t>）</a:t>
            </a:r>
            <a:endParaRPr lang="en-US" altLang="zh-CN" dirty="0" smtClean="0"/>
          </a:p>
          <a:p>
            <a:pPr lvl="0"/>
            <a:r>
              <a:rPr lang="en-US" altLang="zh-CN" dirty="0" smtClean="0"/>
              <a:t>【4】</a:t>
            </a:r>
            <a:r>
              <a:rPr lang="zh-CN" altLang="en-US" dirty="0"/>
              <a:t>软件设计文档国家标准</a:t>
            </a:r>
            <a:r>
              <a:rPr lang="en-US" altLang="zh-CN" dirty="0"/>
              <a:t>--</a:t>
            </a:r>
            <a:r>
              <a:rPr lang="zh-CN" altLang="en-US" dirty="0" smtClean="0"/>
              <a:t>可行性研究</a:t>
            </a:r>
            <a:r>
              <a:rPr lang="zh-CN" altLang="en-US" dirty="0"/>
              <a:t>报告（</a:t>
            </a:r>
            <a:r>
              <a:rPr lang="en-US" altLang="zh-CN" dirty="0"/>
              <a:t>GB8567——88</a:t>
            </a:r>
            <a:r>
              <a:rPr lang="zh-CN" altLang="en-US" dirty="0" smtClean="0"/>
              <a:t>）</a:t>
            </a:r>
            <a:endParaRPr lang="en-US" altLang="zh-CN" dirty="0" smtClean="0"/>
          </a:p>
          <a:p>
            <a:pPr lvl="0"/>
            <a:r>
              <a:rPr lang="en-US" altLang="zh-CN" dirty="0" smtClean="0"/>
              <a:t>【5】</a:t>
            </a:r>
            <a:r>
              <a:rPr lang="zh-CN" altLang="en-US" dirty="0"/>
              <a:t>软件设计文档国家标准</a:t>
            </a:r>
            <a:r>
              <a:rPr lang="en-US" altLang="zh-CN" dirty="0" smtClean="0"/>
              <a:t>--</a:t>
            </a:r>
            <a:r>
              <a:rPr lang="zh-CN" altLang="en-US" dirty="0"/>
              <a:t>详细设计说明书（</a:t>
            </a:r>
            <a:r>
              <a:rPr lang="en-US" altLang="zh-CN" dirty="0"/>
              <a:t>GB8567——88</a:t>
            </a:r>
            <a:r>
              <a:rPr lang="zh-CN" altLang="en-US" dirty="0"/>
              <a:t>）</a:t>
            </a:r>
            <a:endParaRPr lang="en-US" altLang="zh-CN" dirty="0" smtClean="0"/>
          </a:p>
          <a:p>
            <a:pPr lvl="0"/>
            <a:r>
              <a:rPr lang="en-US" altLang="zh-CN" dirty="0" smtClean="0"/>
              <a:t>【6】</a:t>
            </a:r>
            <a:r>
              <a:rPr lang="zh-CN" altLang="en-US" dirty="0"/>
              <a:t>软件设计文档国家标准</a:t>
            </a:r>
            <a:r>
              <a:rPr lang="en-US" altLang="zh-CN" dirty="0" smtClean="0"/>
              <a:t>--</a:t>
            </a:r>
            <a:r>
              <a:rPr lang="zh-CN" altLang="en-US" dirty="0"/>
              <a:t>软件需求说明书（</a:t>
            </a:r>
            <a:r>
              <a:rPr lang="en-US" altLang="zh-CN" dirty="0"/>
              <a:t>GB856T——88</a:t>
            </a:r>
            <a:r>
              <a:rPr lang="zh-CN" altLang="en-US" dirty="0" smtClean="0"/>
              <a:t>）</a:t>
            </a:r>
            <a:endParaRPr lang="en-US" altLang="zh-CN" dirty="0" smtClean="0"/>
          </a:p>
          <a:p>
            <a:pPr lvl="0"/>
            <a:r>
              <a:rPr lang="en-US" altLang="zh-CN" dirty="0" smtClean="0"/>
              <a:t>【7】</a:t>
            </a:r>
            <a:r>
              <a:rPr lang="zh-CN" altLang="en-US" dirty="0"/>
              <a:t>软件设计文档国家标准</a:t>
            </a:r>
            <a:r>
              <a:rPr lang="en-US" altLang="zh-CN" dirty="0" smtClean="0"/>
              <a:t>--</a:t>
            </a:r>
            <a:r>
              <a:rPr lang="zh-CN" altLang="en-US" dirty="0"/>
              <a:t>概要设计说明书（</a:t>
            </a:r>
            <a:r>
              <a:rPr lang="en-US" altLang="zh-CN" dirty="0"/>
              <a:t>GB8567——88</a:t>
            </a:r>
            <a:r>
              <a:rPr lang="zh-CN" altLang="en-US" dirty="0" smtClean="0"/>
              <a:t>）</a:t>
            </a:r>
            <a:endParaRPr lang="en-US" altLang="zh-CN" dirty="0" smtClean="0"/>
          </a:p>
          <a:p>
            <a:pPr lvl="0"/>
            <a:r>
              <a:rPr lang="en-US" altLang="zh-CN" dirty="0" smtClean="0"/>
              <a:t>【8】</a:t>
            </a:r>
            <a:r>
              <a:rPr lang="zh-CN" altLang="en-US" dirty="0"/>
              <a:t>软件设计文档国家标准</a:t>
            </a:r>
            <a:r>
              <a:rPr lang="en-US" altLang="zh-CN" dirty="0"/>
              <a:t>--</a:t>
            </a:r>
            <a:r>
              <a:rPr lang="zh-CN" altLang="en-US" dirty="0" smtClean="0"/>
              <a:t>测试计划</a:t>
            </a:r>
            <a:r>
              <a:rPr lang="zh-CN" altLang="en-US" dirty="0"/>
              <a:t>（</a:t>
            </a:r>
            <a:r>
              <a:rPr lang="en-US" altLang="zh-CN" dirty="0"/>
              <a:t>GB8567——88</a:t>
            </a:r>
            <a:r>
              <a:rPr lang="zh-CN" altLang="en-US" dirty="0" smtClean="0"/>
              <a:t>）</a:t>
            </a:r>
            <a:endParaRPr lang="en-US" altLang="zh-CN" dirty="0" smtClean="0"/>
          </a:p>
          <a:p>
            <a:pPr lvl="0"/>
            <a:r>
              <a:rPr lang="en-US" altLang="zh-CN" dirty="0" smtClean="0"/>
              <a:t>【9】</a:t>
            </a:r>
            <a:r>
              <a:rPr lang="zh-CN" altLang="en-US" dirty="0"/>
              <a:t>软件设计文档国家标准</a:t>
            </a:r>
            <a:r>
              <a:rPr lang="en-US" altLang="zh-CN" dirty="0"/>
              <a:t>--</a:t>
            </a:r>
            <a:r>
              <a:rPr lang="zh-CN" altLang="en-US" dirty="0" smtClean="0"/>
              <a:t>项目</a:t>
            </a:r>
            <a:r>
              <a:rPr lang="zh-CN" altLang="en-US" dirty="0"/>
              <a:t>开发总结报告（</a:t>
            </a:r>
            <a:r>
              <a:rPr lang="en-US" altLang="zh-CN" dirty="0"/>
              <a:t>GB8567——88</a:t>
            </a:r>
            <a:r>
              <a:rPr lang="zh-CN" altLang="en-US" dirty="0" smtClean="0"/>
              <a:t>）</a:t>
            </a:r>
            <a:endParaRPr lang="en-US" altLang="zh-CN" dirty="0" smtClean="0"/>
          </a:p>
          <a:p>
            <a:pPr lvl="0"/>
            <a:r>
              <a:rPr lang="en-US" altLang="zh-CN" dirty="0" smtClean="0"/>
              <a:t>【10】bmob</a:t>
            </a:r>
            <a:r>
              <a:rPr lang="zh-CN" altLang="en-US" dirty="0" smtClean="0"/>
              <a:t>小程序开发文档</a:t>
            </a:r>
            <a:r>
              <a:rPr lang="en-US" altLang="zh-CN" dirty="0"/>
              <a:t>-- http://doc.bmob.cn/data/wechat_app/develop_doc/#_15</a:t>
            </a:r>
            <a:endParaRPr lang="zh-CN" altLang="zh-CN" dirty="0"/>
          </a:p>
          <a:p>
            <a:endParaRPr lang="en-US" altLang="zh-CN" dirty="0" smtClean="0"/>
          </a:p>
        </p:txBody>
      </p:sp>
    </p:spTree>
    <p:extLst>
      <p:ext uri="{BB962C8B-B14F-4D97-AF65-F5344CB8AC3E}">
        <p14:creationId xmlns:p14="http://schemas.microsoft.com/office/powerpoint/2010/main" val="27967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5" name="矩形 4"/>
          <p:cNvSpPr/>
          <p:nvPr/>
        </p:nvSpPr>
        <p:spPr>
          <a:xfrm>
            <a:off x="3829050" y="157797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态度</a:t>
            </a:r>
          </a:p>
        </p:txBody>
      </p:sp>
      <p:sp>
        <p:nvSpPr>
          <p:cNvPr id="7" name="矩形 6"/>
          <p:cNvSpPr/>
          <p:nvPr/>
        </p:nvSpPr>
        <p:spPr>
          <a:xfrm>
            <a:off x="981710" y="145923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时间</a:t>
            </a:r>
          </a:p>
        </p:txBody>
      </p:sp>
      <p:sp>
        <p:nvSpPr>
          <p:cNvPr id="8" name="矩形 7"/>
          <p:cNvSpPr/>
          <p:nvPr/>
        </p:nvSpPr>
        <p:spPr>
          <a:xfrm>
            <a:off x="6776085" y="167005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方法</a:t>
            </a:r>
          </a:p>
        </p:txBody>
      </p:sp>
      <p:sp>
        <p:nvSpPr>
          <p:cNvPr id="9" name="矩形 8"/>
          <p:cNvSpPr/>
          <p:nvPr/>
        </p:nvSpPr>
        <p:spPr>
          <a:xfrm>
            <a:off x="1229360" y="346392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团队</a:t>
            </a:r>
          </a:p>
        </p:txBody>
      </p:sp>
      <p:sp>
        <p:nvSpPr>
          <p:cNvPr id="10" name="矩形 9"/>
          <p:cNvSpPr/>
          <p:nvPr/>
        </p:nvSpPr>
        <p:spPr>
          <a:xfrm>
            <a:off x="5237480" y="3463925"/>
            <a:ext cx="5032375" cy="2306955"/>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软工这门课真有趣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116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小组成员总评</a:t>
            </a: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X</a:t>
            </a: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3164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4" name="矩形 43"/>
          <p:cNvSpPr/>
          <p:nvPr/>
        </p:nvSpPr>
        <p:spPr>
          <a:xfrm>
            <a:off x="762300" y="2266939"/>
            <a:ext cx="2225675"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张郦楠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6" name="矩形 45"/>
          <p:cNvSpPr/>
          <p:nvPr/>
        </p:nvSpPr>
        <p:spPr>
          <a:xfrm>
            <a:off x="796590" y="3463789"/>
            <a:ext cx="2244525"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5" name="矩形 44"/>
          <p:cNvSpPr/>
          <p:nvPr/>
        </p:nvSpPr>
        <p:spPr>
          <a:xfrm>
            <a:off x="3971525" y="1070512"/>
            <a:ext cx="47548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：做事最细致，花费时间最多</a:t>
            </a:r>
          </a:p>
        </p:txBody>
      </p:sp>
      <p:sp>
        <p:nvSpPr>
          <p:cNvPr id="47" name="矩形 46"/>
          <p:cNvSpPr/>
          <p:nvPr/>
        </p:nvSpPr>
        <p:spPr>
          <a:xfrm>
            <a:off x="3959315" y="2323556"/>
            <a:ext cx="5059680" cy="64516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：部分困难的技术问题解决较多</a:t>
            </a:r>
          </a:p>
        </p:txBody>
      </p:sp>
      <p:sp>
        <p:nvSpPr>
          <p:cNvPr id="48" name="矩形 47"/>
          <p:cNvSpPr/>
          <p:nvPr/>
        </p:nvSpPr>
        <p:spPr>
          <a:xfrm>
            <a:off x="3953241" y="3491185"/>
            <a:ext cx="71932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原因：文档编写较多，很多方面需要两个组员的帮助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297940" y="2434590"/>
            <a:ext cx="9810115"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很感谢所有一同坚持、互相帮助的人</a:t>
            </a: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 name="文本框 1"/>
          <p:cNvSpPr txBox="1"/>
          <p:nvPr/>
        </p:nvSpPr>
        <p:spPr>
          <a:xfrm>
            <a:off x="3348355" y="2144395"/>
            <a:ext cx="1402080" cy="583565"/>
          </a:xfrm>
          <a:prstGeom prst="rect">
            <a:avLst/>
          </a:prstGeom>
          <a:noFill/>
        </p:spPr>
        <p:txBody>
          <a:bodyPr wrap="none" rtlCol="0">
            <a:spAutoFit/>
          </a:bodyPr>
          <a:lstStyle/>
          <a:p>
            <a:r>
              <a:rPr lang="zh-CN" altLang="en-US" sz="3200" dirty="0"/>
              <a:t>甘特图</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1043940" y="1270635"/>
            <a:ext cx="7887335" cy="2245360"/>
          </a:xfrm>
          <a:prstGeom prst="rect">
            <a:avLst/>
          </a:prstGeom>
          <a:noFill/>
          <a:ln w="9525">
            <a:noFill/>
          </a:ln>
        </p:spPr>
        <p:txBody>
          <a:bodyPr wrap="square">
            <a:spAutoFit/>
          </a:bodyPr>
          <a:lstStyle/>
          <a:p>
            <a:pPr indent="0"/>
            <a:r>
              <a:rPr lang="zh-CN" altLang="en-US" sz="4400" b="1">
                <a:latin typeface="宋体" panose="02010600030101010101" pitchFamily="2" charset="-122"/>
                <a:ea typeface="宋体" panose="02010600030101010101" pitchFamily="2" charset="-122"/>
                <a:cs typeface="宋体" panose="02010600030101010101" pitchFamily="2" charset="-122"/>
              </a:rPr>
              <a:t>可供选择的系统方案</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1. </a:t>
            </a:r>
            <a:r>
              <a:rPr lang="zh-CN" altLang="en-US" sz="2400" b="0">
                <a:latin typeface="宋体" panose="02010600030101010101" pitchFamily="2" charset="-122"/>
                <a:ea typeface="宋体" panose="02010600030101010101" pitchFamily="2" charset="-122"/>
                <a:cs typeface="宋体" panose="02010600030101010101" pitchFamily="2" charset="-122"/>
              </a:rPr>
              <a:t>第一种通过编写一个</a:t>
            </a:r>
            <a:r>
              <a:rPr lang="en-US" altLang="zh-CN" sz="2400" b="0">
                <a:latin typeface="宋体" panose="02010600030101010101" pitchFamily="2" charset="-122"/>
                <a:ea typeface="宋体" panose="02010600030101010101" pitchFamily="2" charset="-122"/>
                <a:cs typeface="宋体" panose="02010600030101010101" pitchFamily="2" charset="-122"/>
              </a:rPr>
              <a:t>web</a:t>
            </a:r>
            <a:r>
              <a:rPr lang="zh-CN" altLang="en-US" sz="2400" b="0">
                <a:latin typeface="宋体" panose="02010600030101010101" pitchFamily="2" charset="-122"/>
                <a:ea typeface="宋体" panose="02010600030101010101" pitchFamily="2" charset="-122"/>
                <a:cs typeface="宋体" panose="02010600030101010101" pitchFamily="2" charset="-122"/>
              </a:rPr>
              <a:t>网页来实现。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2. </a:t>
            </a:r>
            <a:r>
              <a:rPr lang="zh-CN" altLang="en-US" sz="2400" b="0">
                <a:latin typeface="宋体" panose="02010600030101010101" pitchFamily="2" charset="-122"/>
                <a:ea typeface="宋体" panose="02010600030101010101" pitchFamily="2" charset="-122"/>
                <a:cs typeface="宋体" panose="02010600030101010101" pitchFamily="2" charset="-122"/>
              </a:rPr>
              <a:t>第二种通过编写一个安卓</a:t>
            </a:r>
            <a:r>
              <a:rPr lang="en-US" altLang="zh-CN" sz="2400" b="0">
                <a:latin typeface="宋体" panose="02010600030101010101" pitchFamily="2" charset="-122"/>
                <a:ea typeface="宋体" panose="02010600030101010101" pitchFamily="2" charset="-122"/>
                <a:cs typeface="宋体" panose="02010600030101010101" pitchFamily="2" charset="-122"/>
              </a:rPr>
              <a:t>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3. </a:t>
            </a:r>
            <a:r>
              <a:rPr lang="zh-CN" altLang="en-US" sz="2400" b="0">
                <a:latin typeface="宋体" panose="02010600030101010101" pitchFamily="2" charset="-122"/>
                <a:ea typeface="宋体" panose="02010600030101010101" pitchFamily="2" charset="-122"/>
                <a:cs typeface="宋体" panose="02010600030101010101" pitchFamily="2" charset="-122"/>
              </a:rPr>
              <a:t>第三种通过开发一个</a:t>
            </a:r>
            <a:r>
              <a:rPr lang="en-US" altLang="zh-CN" sz="2400" b="0">
                <a:latin typeface="宋体" panose="02010600030101010101" pitchFamily="2" charset="-122"/>
                <a:ea typeface="宋体" panose="02010600030101010101" pitchFamily="2" charset="-122"/>
                <a:cs typeface="宋体" panose="02010600030101010101" pitchFamily="2" charset="-122"/>
              </a:rPr>
              <a:t>iOS 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a:t>
            </a:r>
            <a:r>
              <a:rPr lang="en-US" altLang="zh-CN" sz="2400" b="0">
                <a:latin typeface="宋体" panose="02010600030101010101" pitchFamily="2" charset="-122"/>
                <a:ea typeface="宋体" panose="02010600030101010101" pitchFamily="2" charset="-122"/>
                <a:cs typeface="宋体" panose="02010600030101010101" pitchFamily="2" charset="-122"/>
              </a:rPr>
              <a:t>4. </a:t>
            </a:r>
            <a:r>
              <a:rPr lang="zh-CN" altLang="en-US" sz="2400" b="0">
                <a:latin typeface="宋体" panose="02010600030101010101" pitchFamily="2" charset="-122"/>
                <a:ea typeface="宋体" panose="02010600030101010101" pitchFamily="2" charset="-122"/>
                <a:cs typeface="宋体" panose="02010600030101010101" pitchFamily="2" charset="-122"/>
              </a:rPr>
              <a:t>第四种通过开发一个微信小程序来实现。</a:t>
            </a:r>
            <a:r>
              <a:rPr lang="en-US" altLang="zh-CN" sz="2400" b="0">
                <a:latin typeface="宋体" panose="02010600030101010101" pitchFamily="2" charset="-122"/>
                <a:ea typeface="宋体" panose="02010600030101010101" pitchFamily="2" charset="-122"/>
                <a:cs typeface="宋体" panose="02010600030101010101" pitchFamily="2" charset="-122"/>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100" name="文本框 99"/>
          <p:cNvSpPr txBox="1"/>
          <p:nvPr/>
        </p:nvSpPr>
        <p:spPr>
          <a:xfrm>
            <a:off x="796290" y="1169035"/>
            <a:ext cx="9695815" cy="2491740"/>
          </a:xfrm>
          <a:prstGeom prst="rect">
            <a:avLst/>
          </a:prstGeom>
          <a:noFill/>
          <a:ln w="9525">
            <a:noFill/>
          </a:ln>
        </p:spPr>
        <p:txBody>
          <a:bodyPr wrap="square">
            <a:spAutoFit/>
          </a:bodyPr>
          <a:lstStyle/>
          <a:p>
            <a:pPr indent="0"/>
            <a:r>
              <a:rPr lang="en-US" altLang="zh-CN" sz="3200" b="1">
                <a:latin typeface="宋体" panose="02010600030101010101" pitchFamily="2" charset="-122"/>
                <a:ea typeface="宋体" panose="02010600030101010101" pitchFamily="2" charset="-122"/>
                <a:cs typeface="宋体" panose="02010600030101010101" pitchFamily="2" charset="-122"/>
              </a:rPr>
              <a:t>1.</a:t>
            </a:r>
            <a:r>
              <a:rPr lang="zh-CN" altLang="en-US" sz="3600" b="1">
                <a:latin typeface="宋体" panose="02010600030101010101" pitchFamily="2" charset="-122"/>
                <a:ea typeface="宋体" panose="02010600030101010101" pitchFamily="2" charset="-122"/>
                <a:cs typeface="宋体" panose="02010600030101010101" pitchFamily="2" charset="-122"/>
              </a:rPr>
              <a:t>技术评估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a</a:t>
            </a:r>
            <a:r>
              <a:rPr lang="zh-CN" altLang="en-US" sz="2400" b="0">
                <a:latin typeface="宋体" panose="02010600030101010101" pitchFamily="2" charset="-122"/>
                <a:ea typeface="宋体" panose="02010600030101010101" pitchFamily="2" charset="-122"/>
                <a:cs typeface="宋体" panose="02010600030101010101" pitchFamily="2" charset="-122"/>
              </a:rPr>
              <a:t>． 通过微信</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r>
              <a:rPr lang="zh-CN" altLang="en-US" sz="2400" b="0">
                <a:latin typeface="宋体" panose="02010600030101010101" pitchFamily="2" charset="-122"/>
                <a:ea typeface="宋体" panose="02010600030101010101" pitchFamily="2" charset="-122"/>
                <a:cs typeface="宋体" panose="02010600030101010101" pitchFamily="2" charset="-122"/>
              </a:rPr>
              <a:t>和微信</a:t>
            </a:r>
            <a:r>
              <a:rPr lang="en-US" altLang="zh-CN" sz="2400" b="0">
                <a:latin typeface="Times New Roman" panose="02020603050405020304" pitchFamily="18" charset="0"/>
                <a:cs typeface="Times New Roman" panose="02020603050405020304" pitchFamily="18" charset="0"/>
              </a:rPr>
              <a:t>xml</a:t>
            </a:r>
            <a:r>
              <a:rPr lang="zh-CN" altLang="en-US" sz="2400" b="0">
                <a:latin typeface="宋体" panose="02010600030101010101" pitchFamily="2" charset="-122"/>
                <a:ea typeface="宋体" panose="02010600030101010101" pitchFamily="2" charset="-122"/>
                <a:cs typeface="宋体" panose="02010600030101010101" pitchFamily="2" charset="-122"/>
              </a:rPr>
              <a:t>的学习，并且借助</a:t>
            </a:r>
            <a:r>
              <a:rPr lang="en-US" altLang="zh-CN" sz="2400" b="0">
                <a:latin typeface="Times New Roman" panose="02020603050405020304" pitchFamily="18" charset="0"/>
                <a:cs typeface="Times New Roman" panose="02020603050405020304" pitchFamily="18" charset="0"/>
              </a:rPr>
              <a:t>weiUI</a:t>
            </a:r>
            <a:r>
              <a:rPr lang="zh-CN" altLang="en-US" sz="2400" b="0">
                <a:latin typeface="宋体" panose="02010600030101010101" pitchFamily="2" charset="-122"/>
                <a:ea typeface="宋体" panose="02010600030101010101" pitchFamily="2" charset="-122"/>
                <a:cs typeface="宋体" panose="02010600030101010101" pitchFamily="2" charset="-122"/>
              </a:rPr>
              <a:t>，能够完成小程序的开发</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b</a:t>
            </a:r>
            <a:r>
              <a:rPr lang="zh-CN" altLang="en-US" sz="2400" b="0">
                <a:latin typeface="宋体" panose="02010600030101010101" pitchFamily="2" charset="-122"/>
                <a:ea typeface="宋体" panose="02010600030101010101" pitchFamily="2" charset="-122"/>
                <a:cs typeface="宋体" panose="02010600030101010101" pitchFamily="2" charset="-122"/>
              </a:rPr>
              <a:t>． 使用</a:t>
            </a:r>
            <a:r>
              <a:rPr lang="en-US" altLang="zh-CN" sz="2400" b="0">
                <a:latin typeface="Times New Roman" panose="02020603050405020304" pitchFamily="18" charset="0"/>
                <a:cs typeface="Times New Roman" panose="02020603050405020304" pitchFamily="18" charset="0"/>
              </a:rPr>
              <a:t>bmob</a:t>
            </a:r>
            <a:r>
              <a:rPr lang="en-US" altLang="zh-CN" sz="2400" b="0">
                <a:latin typeface="宋体" panose="02010600030101010101" pitchFamily="2" charset="-122"/>
                <a:ea typeface="宋体" panose="02010600030101010101" pitchFamily="2" charset="-122"/>
                <a:cs typeface="宋体" panose="02010600030101010101" pitchFamily="2" charset="-122"/>
              </a:rPr>
              <a:t> </a:t>
            </a:r>
            <a:r>
              <a:rPr lang="zh-CN" altLang="en-US" sz="2400" b="0">
                <a:latin typeface="宋体" panose="02010600030101010101" pitchFamily="2" charset="-122"/>
                <a:ea typeface="宋体" panose="02010600030101010101" pitchFamily="2" charset="-122"/>
                <a:cs typeface="宋体" panose="02010600030101010101" pitchFamily="2" charset="-122"/>
              </a:rPr>
              <a:t>完成数据库，保存和修改数据</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c</a:t>
            </a:r>
            <a:r>
              <a:rPr lang="zh-CN" altLang="en-US" sz="2400" b="0">
                <a:latin typeface="宋体" panose="02010600030101010101" pitchFamily="2" charset="-122"/>
                <a:ea typeface="宋体" panose="02010600030101010101" pitchFamily="2" charset="-122"/>
                <a:cs typeface="宋体" panose="02010600030101010101" pitchFamily="2" charset="-122"/>
              </a:rPr>
              <a:t>． 购买了</a:t>
            </a:r>
            <a:r>
              <a:rPr lang="en-US" altLang="zh-CN" sz="2400" b="0">
                <a:latin typeface="宋体" panose="02010600030101010101" pitchFamily="2" charset="-122"/>
                <a:ea typeface="宋体" panose="02010600030101010101" pitchFamily="2" charset="-122"/>
                <a:cs typeface="宋体" panose="02010600030101010101" pitchFamily="2" charset="-122"/>
              </a:rPr>
              <a:t>b</a:t>
            </a:r>
            <a:r>
              <a:rPr lang="en-US" altLang="zh-CN" sz="24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的服务器，不需要自己搭建</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d</a:t>
            </a:r>
            <a:r>
              <a:rPr lang="zh-CN" altLang="en-US" sz="2400" b="0">
                <a:latin typeface="宋体" panose="02010600030101010101" pitchFamily="2" charset="-122"/>
                <a:ea typeface="宋体" panose="02010600030101010101" pitchFamily="2" charset="-122"/>
                <a:cs typeface="宋体" panose="02010600030101010101" pitchFamily="2" charset="-122"/>
              </a:rPr>
              <a:t>． 在规定的期限内，本系统的开发能完成。</a:t>
            </a:r>
          </a:p>
        </p:txBody>
      </p:sp>
      <p:sp>
        <p:nvSpPr>
          <p:cNvPr id="2" name="文本框 1"/>
          <p:cNvSpPr txBox="1"/>
          <p:nvPr/>
        </p:nvSpPr>
        <p:spPr>
          <a:xfrm>
            <a:off x="1608455" y="4031615"/>
            <a:ext cx="9357360" cy="521970"/>
          </a:xfrm>
          <a:prstGeom prst="rect">
            <a:avLst/>
          </a:prstGeom>
          <a:noFill/>
        </p:spPr>
        <p:txBody>
          <a:bodyPr wrap="square" rtlCol="0" anchor="t">
            <a:spAutoFit/>
          </a:bodyPr>
          <a:lstStyle/>
          <a:p>
            <a:r>
              <a:rPr lang="zh-CN" altLang="en-US" sz="2800"/>
              <a:t>2017年1月9日小程序正式上线。</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857250" y="1413510"/>
            <a:ext cx="9341485" cy="4523105"/>
          </a:xfrm>
          <a:prstGeom prst="rect">
            <a:avLst/>
          </a:prstGeom>
          <a:noFill/>
          <a:ln w="9525">
            <a:noFill/>
          </a:ln>
        </p:spPr>
        <p:txBody>
          <a:bodyPr wrap="square">
            <a:spAutoFit/>
          </a:bodyPr>
          <a:lstStyle/>
          <a:p>
            <a:pPr indent="0"/>
            <a:r>
              <a:rPr lang="zh-CN" altLang="en-US" sz="3200" b="1">
                <a:latin typeface="宋体" panose="02010600030101010101" pitchFamily="2" charset="-122"/>
                <a:ea typeface="宋体" panose="02010600030101010101" pitchFamily="2" charset="-122"/>
                <a:cs typeface="宋体" panose="02010600030101010101" pitchFamily="2" charset="-122"/>
              </a:rPr>
              <a:t>经济可行性</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1 </a:t>
            </a:r>
            <a:r>
              <a:rPr lang="zh-CN" altLang="en-US" sz="3600" b="1">
                <a:latin typeface="宋体" panose="02010600030101010101" pitchFamily="2" charset="-122"/>
                <a:ea typeface="宋体" panose="02010600030101010101" pitchFamily="2" charset="-122"/>
                <a:cs typeface="宋体" panose="02010600030101010101" pitchFamily="2" charset="-122"/>
              </a:rPr>
              <a:t>支出</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 </a:t>
            </a:r>
            <a:r>
              <a:rPr lang="zh-CN" altLang="en-US" sz="2000" b="0">
                <a:latin typeface="宋体" panose="02010600030101010101" pitchFamily="2" charset="-122"/>
                <a:ea typeface="宋体" panose="02010600030101010101" pitchFamily="2" charset="-122"/>
                <a:cs typeface="宋体" panose="02010600030101010101" pitchFamily="2" charset="-122"/>
              </a:rPr>
              <a:t>本项目基于现有的计算机、智能手机平台运行，计划使用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000" b="0">
                <a:latin typeface="宋体" panose="02010600030101010101" pitchFamily="2" charset="-122"/>
                <a:ea typeface="宋体" panose="02010600030101010101" pitchFamily="2" charset="-122"/>
                <a:cs typeface="宋体" panose="02010600030101010101" pitchFamily="2" charset="-122"/>
              </a:rPr>
              <a:t>作为服务器运行平台。</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 </a:t>
            </a:r>
            <a:r>
              <a:rPr lang="zh-CN" altLang="en-US" sz="2000" b="0">
                <a:latin typeface="宋体" panose="02010600030101010101" pitchFamily="2" charset="-122"/>
                <a:ea typeface="宋体" panose="02010600030101010101" pitchFamily="2" charset="-122"/>
                <a:cs typeface="宋体" panose="02010600030101010101" pitchFamily="2" charset="-122"/>
              </a:rPr>
              <a:t>人力成本按每人每工时</a:t>
            </a:r>
            <a:r>
              <a:rPr lang="en-US" altLang="zh-CN" sz="2000" b="0">
                <a:latin typeface="宋体" panose="02010600030101010101" pitchFamily="2" charset="-122"/>
                <a:ea typeface="宋体" panose="02010600030101010101" pitchFamily="2" charset="-122"/>
                <a:cs typeface="宋体" panose="02010600030101010101" pitchFamily="2" charset="-122"/>
              </a:rPr>
              <a:t>20</a:t>
            </a:r>
            <a:r>
              <a:rPr lang="zh-CN" altLang="en-US" sz="2000" b="0">
                <a:latin typeface="宋体" panose="02010600030101010101" pitchFamily="2" charset="-122"/>
                <a:ea typeface="宋体" panose="02010600030101010101" pitchFamily="2" charset="-122"/>
                <a:cs typeface="宋体" panose="02010600030101010101" pitchFamily="2" charset="-122"/>
              </a:rPr>
              <a:t>元计算，共计</a:t>
            </a:r>
            <a:r>
              <a:rPr lang="en-US" altLang="zh-CN" sz="2000" b="0">
                <a:latin typeface="Times New Roman" panose="02020603050405020304" pitchFamily="18" charset="0"/>
                <a:cs typeface="Times New Roman" panose="02020603050405020304" pitchFamily="18" charset="0"/>
              </a:rPr>
              <a:t>141000</a:t>
            </a:r>
            <a:r>
              <a:rPr lang="zh-CN" altLang="en-US" sz="2000" b="0">
                <a:latin typeface="宋体" panose="02010600030101010101" pitchFamily="2" charset="-122"/>
                <a:ea typeface="宋体" panose="02010600030101010101" pitchFamily="2" charset="-122"/>
                <a:cs typeface="宋体" panose="02010600030101010101" pitchFamily="2" charset="-122"/>
              </a:rPr>
              <a:t>元（由于本次软件的开发用于教学用途，实际并不存在）。</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c. </a:t>
            </a:r>
            <a:r>
              <a:rPr lang="zh-CN" altLang="en-US" sz="2000" b="0">
                <a:latin typeface="宋体" panose="02010600030101010101" pitchFamily="2" charset="-122"/>
                <a:ea typeface="宋体" panose="02010600030101010101" pitchFamily="2" charset="-122"/>
                <a:cs typeface="宋体" panose="02010600030101010101" pitchFamily="2" charset="-122"/>
              </a:rPr>
              <a:t>微信小程序开发软件可以免费使用，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服务器免费提供。</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2 </a:t>
            </a:r>
            <a:r>
              <a:rPr lang="zh-CN" altLang="en-US" sz="3600" b="1">
                <a:latin typeface="宋体" panose="02010600030101010101" pitchFamily="2" charset="-122"/>
                <a:ea typeface="宋体" panose="02010600030101010101" pitchFamily="2" charset="-122"/>
                <a:cs typeface="宋体" panose="02010600030101010101" pitchFamily="2" charset="-122"/>
              </a:rPr>
              <a:t>收益</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a:t>
            </a:r>
            <a:r>
              <a:rPr lang="zh-CN" altLang="en-US" sz="2000" b="0">
                <a:latin typeface="宋体" panose="02010600030101010101" pitchFamily="2" charset="-122"/>
                <a:ea typeface="宋体" panose="02010600030101010101" pitchFamily="2" charset="-122"/>
                <a:cs typeface="宋体" panose="02010600030101010101" pitchFamily="2" charset="-122"/>
              </a:rPr>
              <a:t>项目投入使用后，将有效地提高学校管理学生实习招聘的有关部门、参与企业招聘实习生以及学生寻找实习单位的效率，减少信息管理上的人力投入和出现错误的概率，对于学校、企业以及学生都极为方便。</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a:t>
            </a:r>
            <a:r>
              <a:rPr lang="zh-CN" altLang="en-US" sz="2000" b="0">
                <a:latin typeface="宋体" panose="02010600030101010101" pitchFamily="2" charset="-122"/>
                <a:ea typeface="宋体" panose="02010600030101010101" pitchFamily="2" charset="-122"/>
                <a:cs typeface="宋体" panose="02010600030101010101" pitchFamily="2" charset="-122"/>
              </a:rPr>
              <a:t>学校需要支付一定的费用来使用该软件。</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2373</Words>
  <Application>Microsoft Office PowerPoint</Application>
  <PresentationFormat>宽屏</PresentationFormat>
  <Paragraphs>425</Paragraphs>
  <Slides>57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黑体</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张郦楠</cp:lastModifiedBy>
  <cp:revision>224</cp:revision>
  <dcterms:created xsi:type="dcterms:W3CDTF">2014-12-17T13:36:00Z</dcterms:created>
  <dcterms:modified xsi:type="dcterms:W3CDTF">2018-01-10T02:14:49Z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